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8043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735311" y="5274564"/>
            <a:ext cx="2122931" cy="12740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6939" y="573574"/>
            <a:ext cx="10358120" cy="10401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 u="heavy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 u="heavy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 u="heavy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146792" y="312420"/>
            <a:ext cx="1740407" cy="10439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83411" y="597280"/>
            <a:ext cx="3825176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 u="heavy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8396" y="3381757"/>
            <a:ext cx="10615206" cy="2713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573574"/>
            <a:ext cx="4688205" cy="104013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 marR="5080">
              <a:lnSpc>
                <a:spcPts val="3779"/>
              </a:lnSpc>
              <a:spcBef>
                <a:spcPts val="580"/>
              </a:spcBef>
            </a:pPr>
            <a:r>
              <a:rPr sz="3500" b="1" dirty="0">
                <a:solidFill>
                  <a:srgbClr val="FFFFFF"/>
                </a:solidFill>
                <a:latin typeface="Verdana"/>
                <a:cs typeface="Verdana"/>
              </a:rPr>
              <a:t>Palletways</a:t>
            </a:r>
            <a:r>
              <a:rPr sz="3500" b="1" spc="-1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500" b="1" spc="-5" dirty="0">
                <a:solidFill>
                  <a:srgbClr val="FFFFFF"/>
                </a:solidFill>
                <a:latin typeface="Verdana"/>
                <a:cs typeface="Verdana"/>
              </a:rPr>
              <a:t>Gender  </a:t>
            </a:r>
            <a:r>
              <a:rPr sz="3500" b="1" dirty="0">
                <a:solidFill>
                  <a:srgbClr val="FFFFFF"/>
                </a:solidFill>
                <a:latin typeface="Verdana"/>
                <a:cs typeface="Verdana"/>
              </a:rPr>
              <a:t>Pay Gap</a:t>
            </a:r>
            <a:r>
              <a:rPr sz="3500" b="1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500" b="1" spc="-5" dirty="0">
                <a:solidFill>
                  <a:srgbClr val="FFFFFF"/>
                </a:solidFill>
                <a:latin typeface="Verdana"/>
                <a:cs typeface="Verdana"/>
              </a:rPr>
              <a:t>Analysis</a:t>
            </a:r>
            <a:endParaRPr sz="35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8" y="1823022"/>
            <a:ext cx="605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Verdana"/>
                <a:cs typeface="Verdana"/>
              </a:rPr>
              <a:t>202</a:t>
            </a:r>
            <a:r>
              <a:rPr lang="en-GB" sz="1800" spc="-5" dirty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 dirty="0">
              <a:latin typeface="Verdana"/>
              <a:cs typeface="Verdana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E67ACB-8783-F6B1-6A08-85436087A9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0" y="4762208"/>
            <a:ext cx="2429214" cy="209579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3425" y="1839653"/>
            <a:ext cx="4624705" cy="266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Verdana"/>
                <a:cs typeface="Verdana"/>
              </a:rPr>
              <a:t>Introduction</a:t>
            </a:r>
            <a:endParaRPr sz="1200" dirty="0">
              <a:latin typeface="Verdana"/>
              <a:cs typeface="Verdana"/>
            </a:endParaRPr>
          </a:p>
          <a:p>
            <a:pPr marL="38100" marR="212090">
              <a:lnSpc>
                <a:spcPct val="107500"/>
              </a:lnSpc>
              <a:spcBef>
                <a:spcPts val="790"/>
              </a:spcBef>
            </a:pPr>
            <a:r>
              <a:rPr sz="1200" spc="-5" dirty="0">
                <a:latin typeface="Verdana"/>
                <a:cs typeface="Verdana"/>
              </a:rPr>
              <a:t>This </a:t>
            </a:r>
            <a:r>
              <a:rPr sz="1200" dirty="0">
                <a:latin typeface="Verdana"/>
                <a:cs typeface="Verdana"/>
              </a:rPr>
              <a:t>report </a:t>
            </a:r>
            <a:r>
              <a:rPr sz="1200" spc="-5" dirty="0">
                <a:latin typeface="Verdana"/>
                <a:cs typeface="Verdana"/>
              </a:rPr>
              <a:t>shows </a:t>
            </a:r>
            <a:r>
              <a:rPr sz="1200" spc="-10" dirty="0">
                <a:latin typeface="Verdana"/>
                <a:cs typeface="Verdana"/>
              </a:rPr>
              <a:t>Palletways </a:t>
            </a:r>
            <a:r>
              <a:rPr sz="1200" dirty="0">
                <a:latin typeface="Verdana"/>
                <a:cs typeface="Verdana"/>
              </a:rPr>
              <a:t>Gender </a:t>
            </a:r>
            <a:r>
              <a:rPr sz="1200" spc="-15" dirty="0">
                <a:latin typeface="Verdana"/>
                <a:cs typeface="Verdana"/>
              </a:rPr>
              <a:t>Pay </a:t>
            </a:r>
            <a:r>
              <a:rPr sz="1200" dirty="0">
                <a:latin typeface="Verdana"/>
                <a:cs typeface="Verdana"/>
              </a:rPr>
              <a:t>Gap </a:t>
            </a:r>
            <a:r>
              <a:rPr sz="1200" spc="-5" dirty="0">
                <a:latin typeface="Verdana"/>
                <a:cs typeface="Verdana"/>
              </a:rPr>
              <a:t>at 5</a:t>
            </a:r>
            <a:r>
              <a:rPr sz="1200" spc="-7" baseline="24305" dirty="0">
                <a:latin typeface="Verdana"/>
                <a:cs typeface="Verdana"/>
              </a:rPr>
              <a:t>th </a:t>
            </a:r>
            <a:r>
              <a:rPr sz="1200" spc="-10" dirty="0">
                <a:latin typeface="Verdana"/>
                <a:cs typeface="Verdana"/>
              </a:rPr>
              <a:t>April  </a:t>
            </a:r>
            <a:r>
              <a:rPr sz="1200" dirty="0">
                <a:latin typeface="Verdana"/>
                <a:cs typeface="Verdana"/>
              </a:rPr>
              <a:t>202</a:t>
            </a:r>
            <a:r>
              <a:rPr lang="en-GB" sz="1200" dirty="0">
                <a:latin typeface="Verdana"/>
                <a:cs typeface="Verdana"/>
              </a:rPr>
              <a:t>4</a:t>
            </a:r>
            <a:r>
              <a:rPr sz="120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as required by the </a:t>
            </a:r>
            <a:r>
              <a:rPr sz="1200" spc="-10" dirty="0">
                <a:latin typeface="Verdana"/>
                <a:cs typeface="Verdana"/>
              </a:rPr>
              <a:t>Equality </a:t>
            </a:r>
            <a:r>
              <a:rPr sz="1200" spc="-5" dirty="0">
                <a:latin typeface="Verdana"/>
                <a:cs typeface="Verdana"/>
              </a:rPr>
              <a:t>Act</a:t>
            </a:r>
            <a:r>
              <a:rPr sz="1200" spc="85" dirty="0">
                <a:latin typeface="Verdana"/>
                <a:cs typeface="Verdana"/>
              </a:rPr>
              <a:t> </a:t>
            </a:r>
            <a:r>
              <a:rPr sz="1200" spc="5" dirty="0">
                <a:latin typeface="Verdana"/>
                <a:cs typeface="Verdana"/>
              </a:rPr>
              <a:t>2010.</a:t>
            </a:r>
            <a:endParaRPr sz="1200" dirty="0">
              <a:latin typeface="Verdana"/>
              <a:cs typeface="Verdana"/>
            </a:endParaRPr>
          </a:p>
          <a:p>
            <a:pPr marL="38100" marR="127635">
              <a:lnSpc>
                <a:spcPct val="106700"/>
              </a:lnSpc>
              <a:spcBef>
                <a:spcPts val="805"/>
              </a:spcBef>
            </a:pPr>
            <a:r>
              <a:rPr sz="1200" spc="-5" dirty="0">
                <a:latin typeface="Verdana"/>
                <a:cs typeface="Verdana"/>
              </a:rPr>
              <a:t>This is our annual gender </a:t>
            </a:r>
            <a:r>
              <a:rPr sz="1200" spc="-10" dirty="0">
                <a:latin typeface="Verdana"/>
                <a:cs typeface="Verdana"/>
              </a:rPr>
              <a:t>pay </a:t>
            </a:r>
            <a:r>
              <a:rPr sz="1200" spc="-5" dirty="0">
                <a:latin typeface="Verdana"/>
                <a:cs typeface="Verdana"/>
              </a:rPr>
              <a:t>gap </a:t>
            </a:r>
            <a:r>
              <a:rPr sz="1200" dirty="0">
                <a:latin typeface="Verdana"/>
                <a:cs typeface="Verdana"/>
              </a:rPr>
              <a:t>report </a:t>
            </a:r>
            <a:r>
              <a:rPr sz="1200" spc="-5" dirty="0">
                <a:latin typeface="Verdana"/>
                <a:cs typeface="Verdana"/>
              </a:rPr>
              <a:t>for the snapshot  date </a:t>
            </a:r>
            <a:r>
              <a:rPr sz="1200" dirty="0">
                <a:latin typeface="Verdana"/>
                <a:cs typeface="Verdana"/>
              </a:rPr>
              <a:t>of 5 </a:t>
            </a:r>
            <a:r>
              <a:rPr sz="1200" spc="-5" dirty="0">
                <a:latin typeface="Verdana"/>
                <a:cs typeface="Verdana"/>
              </a:rPr>
              <a:t>April</a:t>
            </a:r>
            <a:r>
              <a:rPr sz="1200" spc="20" dirty="0">
                <a:latin typeface="Verdana"/>
                <a:cs typeface="Verdana"/>
              </a:rPr>
              <a:t> </a:t>
            </a:r>
            <a:r>
              <a:rPr sz="1200" spc="5" dirty="0">
                <a:latin typeface="Verdana"/>
                <a:cs typeface="Verdana"/>
              </a:rPr>
              <a:t>202</a:t>
            </a:r>
            <a:r>
              <a:rPr lang="en-GB" sz="1200" spc="5" dirty="0">
                <a:latin typeface="Verdana"/>
                <a:cs typeface="Verdana"/>
              </a:rPr>
              <a:t>4</a:t>
            </a:r>
            <a:r>
              <a:rPr sz="1200" spc="5" dirty="0">
                <a:latin typeface="Verdana"/>
                <a:cs typeface="Verdana"/>
              </a:rPr>
              <a:t>.</a:t>
            </a:r>
            <a:endParaRPr sz="1200" dirty="0">
              <a:latin typeface="Verdana"/>
              <a:cs typeface="Verdana"/>
            </a:endParaRPr>
          </a:p>
          <a:p>
            <a:pPr marL="381000" indent="-342900">
              <a:lnSpc>
                <a:spcPct val="100000"/>
              </a:lnSpc>
              <a:spcBef>
                <a:spcPts val="900"/>
              </a:spcBef>
              <a:buSzPct val="83333"/>
              <a:buFont typeface="Symbol"/>
              <a:buChar char=""/>
              <a:tabLst>
                <a:tab pos="380365" algn="l"/>
                <a:tab pos="381000" algn="l"/>
              </a:tabLst>
            </a:pPr>
            <a:r>
              <a:rPr sz="1200" spc="-5" dirty="0">
                <a:latin typeface="Verdana"/>
                <a:cs typeface="Verdana"/>
              </a:rPr>
              <a:t>Our mean gender </a:t>
            </a:r>
            <a:r>
              <a:rPr sz="1200" spc="-10" dirty="0">
                <a:latin typeface="Verdana"/>
                <a:cs typeface="Verdana"/>
              </a:rPr>
              <a:t>pay </a:t>
            </a:r>
            <a:r>
              <a:rPr sz="1200" spc="-5" dirty="0">
                <a:latin typeface="Verdana"/>
                <a:cs typeface="Verdana"/>
              </a:rPr>
              <a:t>gap is</a:t>
            </a:r>
            <a:r>
              <a:rPr sz="1200" spc="65" dirty="0">
                <a:latin typeface="Verdana"/>
                <a:cs typeface="Verdana"/>
              </a:rPr>
              <a:t> </a:t>
            </a:r>
            <a:r>
              <a:rPr lang="en-GB" sz="1200" spc="65" dirty="0">
                <a:latin typeface="Verdana"/>
                <a:cs typeface="Verdana"/>
              </a:rPr>
              <a:t>6.8</a:t>
            </a:r>
            <a:r>
              <a:rPr sz="1200" dirty="0">
                <a:latin typeface="Verdana"/>
                <a:cs typeface="Verdana"/>
              </a:rPr>
              <a:t>%.</a:t>
            </a:r>
          </a:p>
          <a:p>
            <a:pPr marL="381000" indent="-342900">
              <a:lnSpc>
                <a:spcPct val="100000"/>
              </a:lnSpc>
              <a:spcBef>
                <a:spcPts val="105"/>
              </a:spcBef>
              <a:buSzPct val="83333"/>
              <a:buFont typeface="Symbol"/>
              <a:buChar char=""/>
              <a:tabLst>
                <a:tab pos="380365" algn="l"/>
                <a:tab pos="381000" algn="l"/>
              </a:tabLst>
            </a:pPr>
            <a:r>
              <a:rPr sz="1200" spc="-5" dirty="0">
                <a:latin typeface="Verdana"/>
                <a:cs typeface="Verdana"/>
              </a:rPr>
              <a:t>Our median gender </a:t>
            </a:r>
            <a:r>
              <a:rPr sz="1200" spc="-10" dirty="0">
                <a:latin typeface="Verdana"/>
                <a:cs typeface="Verdana"/>
              </a:rPr>
              <a:t>pay </a:t>
            </a:r>
            <a:r>
              <a:rPr sz="1200" spc="-5" dirty="0">
                <a:latin typeface="Verdana"/>
                <a:cs typeface="Verdana"/>
              </a:rPr>
              <a:t>gap is</a:t>
            </a:r>
            <a:r>
              <a:rPr sz="1200" spc="75" dirty="0">
                <a:latin typeface="Verdana"/>
                <a:cs typeface="Verdana"/>
              </a:rPr>
              <a:t> </a:t>
            </a:r>
            <a:r>
              <a:rPr lang="en-GB" sz="1200" spc="75" dirty="0">
                <a:latin typeface="Verdana"/>
                <a:cs typeface="Verdana"/>
              </a:rPr>
              <a:t>18.6</a:t>
            </a:r>
            <a:r>
              <a:rPr sz="1200" dirty="0">
                <a:latin typeface="Verdana"/>
                <a:cs typeface="Verdana"/>
              </a:rPr>
              <a:t>%.</a:t>
            </a:r>
          </a:p>
          <a:p>
            <a:pPr marL="381000" indent="-342900">
              <a:lnSpc>
                <a:spcPct val="100000"/>
              </a:lnSpc>
              <a:spcBef>
                <a:spcPts val="100"/>
              </a:spcBef>
              <a:buSzPct val="83333"/>
              <a:buFont typeface="Symbol"/>
              <a:buChar char=""/>
              <a:tabLst>
                <a:tab pos="380365" algn="l"/>
                <a:tab pos="381000" algn="l"/>
              </a:tabLst>
            </a:pPr>
            <a:r>
              <a:rPr sz="1200" spc="-5" dirty="0">
                <a:latin typeface="Verdana"/>
                <a:cs typeface="Verdana"/>
              </a:rPr>
              <a:t>Our mean gender bonus gap is</a:t>
            </a:r>
            <a:r>
              <a:rPr sz="1200" spc="55" dirty="0">
                <a:latin typeface="Verdana"/>
                <a:cs typeface="Verdana"/>
              </a:rPr>
              <a:t> </a:t>
            </a:r>
            <a:r>
              <a:rPr lang="en-GB" sz="1200" spc="55" dirty="0">
                <a:latin typeface="Verdana"/>
                <a:cs typeface="Verdana"/>
              </a:rPr>
              <a:t>9.5</a:t>
            </a:r>
            <a:r>
              <a:rPr sz="1200" dirty="0">
                <a:latin typeface="Verdana"/>
                <a:cs typeface="Verdana"/>
              </a:rPr>
              <a:t>%.</a:t>
            </a:r>
          </a:p>
          <a:p>
            <a:pPr marL="381000" indent="-342900">
              <a:lnSpc>
                <a:spcPct val="100000"/>
              </a:lnSpc>
              <a:spcBef>
                <a:spcPts val="105"/>
              </a:spcBef>
              <a:buSzPct val="83333"/>
              <a:buFont typeface="Symbol"/>
              <a:buChar char=""/>
              <a:tabLst>
                <a:tab pos="380365" algn="l"/>
                <a:tab pos="381000" algn="l"/>
              </a:tabLst>
            </a:pPr>
            <a:r>
              <a:rPr sz="1200" spc="-5" dirty="0">
                <a:latin typeface="Verdana"/>
                <a:cs typeface="Verdana"/>
              </a:rPr>
              <a:t>Our median gender bonus gap is</a:t>
            </a:r>
            <a:r>
              <a:rPr sz="1200" spc="60" dirty="0">
                <a:latin typeface="Verdana"/>
                <a:cs typeface="Verdana"/>
              </a:rPr>
              <a:t> </a:t>
            </a:r>
            <a:r>
              <a:rPr lang="en-GB" sz="1200" spc="60" dirty="0">
                <a:latin typeface="Verdana"/>
                <a:cs typeface="Verdana"/>
              </a:rPr>
              <a:t>18.6</a:t>
            </a:r>
            <a:r>
              <a:rPr sz="1200" dirty="0">
                <a:latin typeface="Verdana"/>
                <a:cs typeface="Verdana"/>
              </a:rPr>
              <a:t>%.</a:t>
            </a:r>
          </a:p>
          <a:p>
            <a:pPr marL="381000" indent="-342900">
              <a:lnSpc>
                <a:spcPct val="100000"/>
              </a:lnSpc>
              <a:spcBef>
                <a:spcPts val="95"/>
              </a:spcBef>
              <a:buSzPct val="83333"/>
              <a:buFont typeface="Symbol"/>
              <a:buChar char=""/>
              <a:tabLst>
                <a:tab pos="380365" algn="l"/>
                <a:tab pos="381000" algn="l"/>
              </a:tabLst>
            </a:pPr>
            <a:r>
              <a:rPr sz="1200" spc="-5" dirty="0">
                <a:latin typeface="Verdana"/>
                <a:cs typeface="Verdana"/>
              </a:rPr>
              <a:t>The proportion </a:t>
            </a:r>
            <a:r>
              <a:rPr sz="1200" dirty="0">
                <a:latin typeface="Verdana"/>
                <a:cs typeface="Verdana"/>
              </a:rPr>
              <a:t>of </a:t>
            </a:r>
            <a:r>
              <a:rPr sz="1200" spc="-5" dirty="0">
                <a:latin typeface="Verdana"/>
                <a:cs typeface="Verdana"/>
              </a:rPr>
              <a:t>male employees receiving </a:t>
            </a:r>
            <a:r>
              <a:rPr sz="1200" dirty="0">
                <a:latin typeface="Verdana"/>
                <a:cs typeface="Verdana"/>
              </a:rPr>
              <a:t>a </a:t>
            </a:r>
            <a:r>
              <a:rPr sz="1200" spc="-5" dirty="0">
                <a:latin typeface="Verdana"/>
                <a:cs typeface="Verdana"/>
              </a:rPr>
              <a:t>bonus</a:t>
            </a:r>
            <a:r>
              <a:rPr sz="1200" spc="1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is</a:t>
            </a:r>
            <a:endParaRPr sz="1200" dirty="0">
              <a:latin typeface="Verdana"/>
              <a:cs typeface="Verdana"/>
            </a:endParaRPr>
          </a:p>
          <a:p>
            <a:pPr marL="381000" marR="594995">
              <a:lnSpc>
                <a:spcPct val="106700"/>
              </a:lnSpc>
              <a:spcBef>
                <a:spcPts val="15"/>
              </a:spcBef>
            </a:pPr>
            <a:r>
              <a:rPr lang="en-GB" sz="1200" dirty="0">
                <a:latin typeface="Verdana"/>
                <a:cs typeface="Verdana"/>
              </a:rPr>
              <a:t>34</a:t>
            </a:r>
            <a:r>
              <a:rPr sz="1200" dirty="0">
                <a:latin typeface="Verdana"/>
                <a:cs typeface="Verdana"/>
              </a:rPr>
              <a:t>% </a:t>
            </a:r>
            <a:r>
              <a:rPr sz="1200" spc="-5" dirty="0">
                <a:latin typeface="Verdana"/>
                <a:cs typeface="Verdana"/>
              </a:rPr>
              <a:t>and the proportion </a:t>
            </a:r>
            <a:r>
              <a:rPr sz="1200" dirty="0">
                <a:latin typeface="Verdana"/>
                <a:cs typeface="Verdana"/>
              </a:rPr>
              <a:t>of </a:t>
            </a:r>
            <a:r>
              <a:rPr sz="1200" spc="-5" dirty="0">
                <a:latin typeface="Verdana"/>
                <a:cs typeface="Verdana"/>
              </a:rPr>
              <a:t>female employees  receiving </a:t>
            </a:r>
            <a:r>
              <a:rPr sz="1200" dirty="0">
                <a:latin typeface="Verdana"/>
                <a:cs typeface="Verdana"/>
              </a:rPr>
              <a:t>a </a:t>
            </a:r>
            <a:r>
              <a:rPr sz="1200" spc="-5" dirty="0">
                <a:latin typeface="Verdana"/>
                <a:cs typeface="Verdana"/>
              </a:rPr>
              <a:t>bonus is</a:t>
            </a:r>
            <a:r>
              <a:rPr sz="1200" spc="15" dirty="0">
                <a:latin typeface="Verdana"/>
                <a:cs typeface="Verdana"/>
              </a:rPr>
              <a:t> </a:t>
            </a:r>
            <a:r>
              <a:rPr lang="en-GB" sz="1200" spc="15" dirty="0">
                <a:latin typeface="Verdana"/>
                <a:cs typeface="Verdana"/>
              </a:rPr>
              <a:t>30</a:t>
            </a:r>
            <a:r>
              <a:rPr sz="1200" dirty="0">
                <a:latin typeface="Verdana"/>
                <a:cs typeface="Verdana"/>
              </a:rPr>
              <a:t>%.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84366" y="1839653"/>
            <a:ext cx="4699635" cy="1059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Verdana"/>
                <a:cs typeface="Verdana"/>
              </a:rPr>
              <a:t>Table 1: Pay quartiles </a:t>
            </a:r>
            <a:r>
              <a:rPr sz="1200" b="1" dirty="0">
                <a:latin typeface="Verdana"/>
                <a:cs typeface="Verdana"/>
              </a:rPr>
              <a:t>by</a:t>
            </a:r>
            <a:r>
              <a:rPr sz="1200" b="1" spc="5" dirty="0">
                <a:latin typeface="Verdana"/>
                <a:cs typeface="Verdana"/>
              </a:rPr>
              <a:t> </a:t>
            </a:r>
            <a:r>
              <a:rPr sz="1200" b="1" spc="-5" dirty="0">
                <a:latin typeface="Verdana"/>
                <a:cs typeface="Verdana"/>
              </a:rPr>
              <a:t>gender</a:t>
            </a:r>
            <a:endParaRPr sz="1200">
              <a:latin typeface="Verdana"/>
              <a:cs typeface="Verdana"/>
            </a:endParaRPr>
          </a:p>
          <a:p>
            <a:pPr marL="12700" marR="59690">
              <a:lnSpc>
                <a:spcPct val="100000"/>
              </a:lnSpc>
              <a:spcBef>
                <a:spcPts val="935"/>
              </a:spcBef>
            </a:pPr>
            <a:r>
              <a:rPr sz="1200" spc="-5" dirty="0">
                <a:latin typeface="Verdana"/>
                <a:cs typeface="Verdana"/>
              </a:rPr>
              <a:t>This table shows our workforce divided into four equal-sized  groups based </a:t>
            </a:r>
            <a:r>
              <a:rPr sz="1200" dirty="0">
                <a:latin typeface="Verdana"/>
                <a:cs typeface="Verdana"/>
              </a:rPr>
              <a:t>on </a:t>
            </a:r>
            <a:r>
              <a:rPr sz="1200" spc="-5" dirty="0">
                <a:latin typeface="Verdana"/>
                <a:cs typeface="Verdana"/>
              </a:rPr>
              <a:t>hourly </a:t>
            </a:r>
            <a:r>
              <a:rPr sz="1200" spc="-10" dirty="0">
                <a:latin typeface="Verdana"/>
                <a:cs typeface="Verdana"/>
              </a:rPr>
              <a:t>pay </a:t>
            </a:r>
            <a:r>
              <a:rPr sz="1200" spc="-5" dirty="0">
                <a:latin typeface="Verdana"/>
                <a:cs typeface="Verdana"/>
              </a:rPr>
              <a:t>rate. Band </a:t>
            </a:r>
            <a:r>
              <a:rPr sz="1200" dirty="0">
                <a:latin typeface="Verdana"/>
                <a:cs typeface="Verdana"/>
              </a:rPr>
              <a:t>A </a:t>
            </a:r>
            <a:r>
              <a:rPr sz="1200" spc="-5" dirty="0">
                <a:latin typeface="Verdana"/>
                <a:cs typeface="Verdana"/>
              </a:rPr>
              <a:t>includes</a:t>
            </a:r>
            <a:r>
              <a:rPr sz="1200" spc="10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the</a:t>
            </a:r>
            <a:endParaRPr sz="12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</a:pPr>
            <a:r>
              <a:rPr sz="1200" spc="-10" dirty="0">
                <a:latin typeface="Verdana"/>
                <a:cs typeface="Verdana"/>
              </a:rPr>
              <a:t>lowest-paid </a:t>
            </a:r>
            <a:r>
              <a:rPr sz="1200" dirty="0">
                <a:latin typeface="Verdana"/>
                <a:cs typeface="Verdana"/>
              </a:rPr>
              <a:t>25% of </a:t>
            </a:r>
            <a:r>
              <a:rPr sz="1200" spc="-5" dirty="0">
                <a:latin typeface="Verdana"/>
                <a:cs typeface="Verdana"/>
              </a:rPr>
              <a:t>employees (the lower quartile) and band  </a:t>
            </a:r>
            <a:r>
              <a:rPr sz="1200" dirty="0">
                <a:latin typeface="Verdana"/>
                <a:cs typeface="Verdana"/>
              </a:rPr>
              <a:t>D </a:t>
            </a:r>
            <a:r>
              <a:rPr sz="1200" spc="-5" dirty="0">
                <a:latin typeface="Verdana"/>
                <a:cs typeface="Verdana"/>
              </a:rPr>
              <a:t>covers the </a:t>
            </a:r>
            <a:r>
              <a:rPr sz="1200" spc="-10" dirty="0">
                <a:latin typeface="Verdana"/>
                <a:cs typeface="Verdana"/>
              </a:rPr>
              <a:t>highest-paid </a:t>
            </a:r>
            <a:r>
              <a:rPr sz="1200" dirty="0">
                <a:latin typeface="Verdana"/>
                <a:cs typeface="Verdana"/>
              </a:rPr>
              <a:t>25% </a:t>
            </a:r>
            <a:r>
              <a:rPr sz="1200" spc="-5" dirty="0">
                <a:latin typeface="Verdana"/>
                <a:cs typeface="Verdana"/>
              </a:rPr>
              <a:t>(the upper</a:t>
            </a:r>
            <a:r>
              <a:rPr sz="1200" spc="9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quartile).</a:t>
            </a:r>
            <a:endParaRPr sz="1200">
              <a:latin typeface="Verdana"/>
              <a:cs typeface="Verdan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346729"/>
              </p:ext>
            </p:extLst>
          </p:nvPr>
        </p:nvGraphicFramePr>
        <p:xfrm>
          <a:off x="6356623" y="3381757"/>
          <a:ext cx="5038090" cy="27610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5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7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6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8858">
                <a:tc>
                  <a:txBody>
                    <a:bodyPr/>
                    <a:lstStyle/>
                    <a:p>
                      <a:pPr marL="94615">
                        <a:lnSpc>
                          <a:spcPts val="1150"/>
                        </a:lnSpc>
                      </a:pPr>
                      <a:r>
                        <a:rPr sz="100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marR="93980" algn="r">
                        <a:lnSpc>
                          <a:spcPts val="1150"/>
                        </a:lnSpc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ts val="1150"/>
                        </a:lnSpc>
                      </a:pPr>
                      <a:r>
                        <a:rPr sz="10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Females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marL="619125">
                        <a:lnSpc>
                          <a:spcPts val="1150"/>
                        </a:lnSpc>
                      </a:pPr>
                      <a:r>
                        <a:rPr sz="100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What </a:t>
                      </a:r>
                      <a:r>
                        <a:rPr sz="10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 </a:t>
                      </a:r>
                      <a:r>
                        <a:rPr sz="10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included </a:t>
                      </a:r>
                      <a:r>
                        <a:rPr sz="10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sz="10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this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band?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6FAC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647">
                <a:tc>
                  <a:txBody>
                    <a:bodyPr/>
                    <a:lstStyle/>
                    <a:p>
                      <a:pPr marL="60325">
                        <a:lnSpc>
                          <a:spcPts val="1135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  <a:tc>
                  <a:txBody>
                    <a:bodyPr/>
                    <a:lstStyle/>
                    <a:p>
                      <a:pPr marR="127000" algn="ctr">
                        <a:lnSpc>
                          <a:spcPts val="1135"/>
                        </a:lnSpc>
                      </a:pPr>
                      <a:r>
                        <a:rPr lang="en-GB" sz="1000" dirty="0">
                          <a:latin typeface="Arial"/>
                          <a:cs typeface="Arial"/>
                        </a:rPr>
                        <a:t>62.5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  <a:tc>
                  <a:txBody>
                    <a:bodyPr/>
                    <a:lstStyle/>
                    <a:p>
                      <a:pPr marL="60325" algn="ctr">
                        <a:lnSpc>
                          <a:spcPts val="1135"/>
                        </a:lnSpc>
                      </a:pPr>
                      <a:r>
                        <a:rPr sz="1000" spc="30" dirty="0">
                          <a:latin typeface="Arial"/>
                          <a:cs typeface="Arial"/>
                        </a:rPr>
                        <a:t>3</a:t>
                      </a:r>
                      <a:r>
                        <a:rPr lang="en-GB" sz="1000" spc="30" dirty="0">
                          <a:latin typeface="Arial"/>
                          <a:cs typeface="Arial"/>
                        </a:rPr>
                        <a:t>7.5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  <a:tc>
                  <a:txBody>
                    <a:bodyPr/>
                    <a:lstStyle/>
                    <a:p>
                      <a:pPr marL="60325" marR="106680">
                        <a:lnSpc>
                          <a:spcPts val="1170"/>
                        </a:lnSpc>
                      </a:pPr>
                      <a:r>
                        <a:rPr sz="1000" spc="15" dirty="0">
                          <a:latin typeface="Arial"/>
                          <a:cs typeface="Arial"/>
                        </a:rPr>
                        <a:t>All 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employees whose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standard hourly rate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is within  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lower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quartile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769">
                <a:tc>
                  <a:txBody>
                    <a:bodyPr/>
                    <a:lstStyle/>
                    <a:p>
                      <a:pPr marL="60325">
                        <a:lnSpc>
                          <a:spcPts val="1155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B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00" algn="ctr">
                        <a:lnSpc>
                          <a:spcPts val="1155"/>
                        </a:lnSpc>
                      </a:pPr>
                      <a:r>
                        <a:rPr lang="en-GB" sz="1000" dirty="0">
                          <a:latin typeface="Arial"/>
                          <a:cs typeface="Arial"/>
                        </a:rPr>
                        <a:t>92.3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 algn="ctr">
                        <a:lnSpc>
                          <a:spcPts val="1155"/>
                        </a:lnSpc>
                      </a:pPr>
                      <a:r>
                        <a:rPr lang="en-GB" sz="1000" spc="30" dirty="0">
                          <a:latin typeface="Arial"/>
                          <a:cs typeface="Arial"/>
                        </a:rPr>
                        <a:t>7.7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 marR="141605">
                        <a:lnSpc>
                          <a:spcPts val="1170"/>
                        </a:lnSpc>
                        <a:spcBef>
                          <a:spcPts val="20"/>
                        </a:spcBef>
                      </a:pPr>
                      <a:r>
                        <a:rPr sz="1000" spc="15" dirty="0">
                          <a:latin typeface="Arial"/>
                          <a:cs typeface="Arial"/>
                        </a:rPr>
                        <a:t>All 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employees whose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standard hourly rate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more  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than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the lower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quartile 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but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same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or less than  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median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063">
                <a:tc>
                  <a:txBody>
                    <a:bodyPr/>
                    <a:lstStyle/>
                    <a:p>
                      <a:pPr marL="60325">
                        <a:lnSpc>
                          <a:spcPts val="1165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C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  <a:tc>
                  <a:txBody>
                    <a:bodyPr/>
                    <a:lstStyle/>
                    <a:p>
                      <a:pPr marR="127000" algn="ctr">
                        <a:lnSpc>
                          <a:spcPts val="1165"/>
                        </a:lnSpc>
                      </a:pPr>
                      <a:r>
                        <a:rPr lang="en-GB" sz="1000" dirty="0">
                          <a:latin typeface="Arial"/>
                          <a:cs typeface="Arial"/>
                        </a:rPr>
                        <a:t>93.5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  <a:tc>
                  <a:txBody>
                    <a:bodyPr/>
                    <a:lstStyle/>
                    <a:p>
                      <a:pPr marL="60325" algn="ctr">
                        <a:lnSpc>
                          <a:spcPts val="1165"/>
                        </a:lnSpc>
                      </a:pPr>
                      <a:r>
                        <a:rPr lang="en-GB" sz="1000" spc="30" dirty="0">
                          <a:latin typeface="Arial"/>
                          <a:cs typeface="Arial"/>
                        </a:rPr>
                        <a:t>6.5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  <a:tc>
                  <a:txBody>
                    <a:bodyPr/>
                    <a:lstStyle/>
                    <a:p>
                      <a:pPr marL="60325" marR="141605">
                        <a:lnSpc>
                          <a:spcPts val="1170"/>
                        </a:lnSpc>
                        <a:spcBef>
                          <a:spcPts val="30"/>
                        </a:spcBef>
                      </a:pPr>
                      <a:r>
                        <a:rPr sz="1000" spc="15" dirty="0">
                          <a:latin typeface="Arial"/>
                          <a:cs typeface="Arial"/>
                        </a:rPr>
                        <a:t>All 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employees whose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standard hourly rate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more  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than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median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but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same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or less than the  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upper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quartile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234">
                <a:tc>
                  <a:txBody>
                    <a:bodyPr/>
                    <a:lstStyle/>
                    <a:p>
                      <a:pPr marL="60325">
                        <a:lnSpc>
                          <a:spcPts val="1155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00" algn="ctr">
                        <a:lnSpc>
                          <a:spcPts val="1155"/>
                        </a:lnSpc>
                      </a:pPr>
                      <a:r>
                        <a:rPr lang="en-GB" sz="1000" dirty="0">
                          <a:latin typeface="Arial"/>
                          <a:cs typeface="Arial"/>
                        </a:rPr>
                        <a:t>82.7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 algn="ctr">
                        <a:lnSpc>
                          <a:spcPts val="1155"/>
                        </a:lnSpc>
                      </a:pPr>
                      <a:r>
                        <a:rPr lang="en-GB" sz="1000" spc="30" dirty="0">
                          <a:latin typeface="Arial"/>
                          <a:cs typeface="Arial"/>
                        </a:rPr>
                        <a:t>17.3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 marR="106680">
                        <a:lnSpc>
                          <a:spcPts val="1170"/>
                        </a:lnSpc>
                        <a:spcBef>
                          <a:spcPts val="20"/>
                        </a:spcBef>
                      </a:pPr>
                      <a:r>
                        <a:rPr sz="1000" spc="15" dirty="0">
                          <a:latin typeface="Arial"/>
                          <a:cs typeface="Arial"/>
                        </a:rPr>
                        <a:t>All 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employees whose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standard hourly rate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is within  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the upper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quartile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7505">
                <a:tc gridSpan="4">
                  <a:txBody>
                    <a:bodyPr/>
                    <a:lstStyle/>
                    <a:p>
                      <a:pPr marL="60325" marR="395605">
                        <a:lnSpc>
                          <a:spcPts val="1170"/>
                        </a:lnSpc>
                        <a:spcBef>
                          <a:spcPts val="20"/>
                        </a:spcBef>
                      </a:pPr>
                      <a:r>
                        <a:rPr sz="1000" b="1" spc="4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quartile is </a:t>
                      </a:r>
                      <a:r>
                        <a:rPr sz="1000" b="1" spc="25" dirty="0">
                          <a:latin typeface="Arial"/>
                          <a:cs typeface="Arial"/>
                        </a:rPr>
                        <a:t>one 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of four </a:t>
                      </a:r>
                      <a:r>
                        <a:rPr sz="1000" b="1" spc="25" dirty="0">
                          <a:latin typeface="Arial"/>
                          <a:cs typeface="Arial"/>
                        </a:rPr>
                        <a:t>equally sized groups created </a:t>
                      </a:r>
                      <a:r>
                        <a:rPr sz="1000" b="1" spc="35" dirty="0">
                          <a:latin typeface="Arial"/>
                          <a:cs typeface="Arial"/>
                        </a:rPr>
                        <a:t>when 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you divide </a:t>
                      </a:r>
                      <a:r>
                        <a:rPr sz="1000" b="1" spc="30" dirty="0">
                          <a:latin typeface="Arial"/>
                          <a:cs typeface="Arial"/>
                        </a:rPr>
                        <a:t>a  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selection of </a:t>
                      </a:r>
                      <a:r>
                        <a:rPr sz="1000" b="1" spc="30" dirty="0">
                          <a:latin typeface="Arial"/>
                          <a:cs typeface="Arial"/>
                        </a:rPr>
                        <a:t>numbers 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that </a:t>
                      </a:r>
                      <a:r>
                        <a:rPr sz="1000" b="1" spc="25" dirty="0">
                          <a:latin typeface="Arial"/>
                          <a:cs typeface="Arial"/>
                        </a:rPr>
                        <a:t>are 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000" b="1" spc="25" dirty="0">
                          <a:latin typeface="Arial"/>
                          <a:cs typeface="Arial"/>
                        </a:rPr>
                        <a:t>ascending order 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into four. </a:t>
                      </a:r>
                      <a:r>
                        <a:rPr sz="1000" b="1" spc="25" dirty="0">
                          <a:latin typeface="Arial"/>
                          <a:cs typeface="Arial"/>
                        </a:rPr>
                        <a:t>The "lower  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quartile" is the lowest </a:t>
                      </a:r>
                      <a:r>
                        <a:rPr sz="1000" b="1" spc="25" dirty="0">
                          <a:latin typeface="Arial"/>
                          <a:cs typeface="Arial"/>
                        </a:rPr>
                        <a:t>group. The "upper 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quartile" is the </a:t>
                      </a:r>
                      <a:r>
                        <a:rPr sz="1000" b="1" spc="25" dirty="0">
                          <a:latin typeface="Arial"/>
                          <a:cs typeface="Arial"/>
                        </a:rPr>
                        <a:t>highest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 group.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60325" marR="244475">
                        <a:lnSpc>
                          <a:spcPts val="1170"/>
                        </a:lnSpc>
                      </a:pPr>
                      <a:r>
                        <a:rPr sz="1000" b="1" spc="2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figures in this table </a:t>
                      </a:r>
                      <a:r>
                        <a:rPr sz="1000" b="1" spc="25" dirty="0">
                          <a:latin typeface="Arial"/>
                          <a:cs typeface="Arial"/>
                        </a:rPr>
                        <a:t>have </a:t>
                      </a:r>
                      <a:r>
                        <a:rPr sz="1000" b="1" spc="30" dirty="0">
                          <a:latin typeface="Arial"/>
                          <a:cs typeface="Arial"/>
                        </a:rPr>
                        <a:t>been 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calculated </a:t>
                      </a:r>
                      <a:r>
                        <a:rPr sz="1000" b="1" spc="25" dirty="0">
                          <a:latin typeface="Arial"/>
                          <a:cs typeface="Arial"/>
                        </a:rPr>
                        <a:t>using 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b="1" spc="25" dirty="0">
                          <a:latin typeface="Arial"/>
                          <a:cs typeface="Arial"/>
                        </a:rPr>
                        <a:t>standard methods  </a:t>
                      </a:r>
                      <a:r>
                        <a:rPr sz="1000" b="1" spc="30" dirty="0">
                          <a:latin typeface="Arial"/>
                          <a:cs typeface="Arial"/>
                        </a:rPr>
                        <a:t>used 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in the </a:t>
                      </a:r>
                      <a:r>
                        <a:rPr sz="1000" b="1" spc="25" dirty="0">
                          <a:latin typeface="Arial"/>
                          <a:cs typeface="Arial"/>
                        </a:rPr>
                        <a:t>Equality Act </a:t>
                      </a:r>
                      <a:r>
                        <a:rPr sz="1000" b="1" spc="30" dirty="0">
                          <a:latin typeface="Arial"/>
                          <a:cs typeface="Arial"/>
                        </a:rPr>
                        <a:t>2010 </a:t>
                      </a:r>
                      <a:r>
                        <a:rPr sz="1000" b="1" spc="25" dirty="0">
                          <a:latin typeface="Arial"/>
                          <a:cs typeface="Arial"/>
                        </a:rPr>
                        <a:t>(Gender Pay </a:t>
                      </a:r>
                      <a:r>
                        <a:rPr sz="1000" b="1" spc="35" dirty="0">
                          <a:latin typeface="Arial"/>
                          <a:cs typeface="Arial"/>
                        </a:rPr>
                        <a:t>Gap 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Information) </a:t>
                      </a:r>
                      <a:r>
                        <a:rPr sz="1000" b="1" spc="25" dirty="0">
                          <a:latin typeface="Arial"/>
                          <a:cs typeface="Arial"/>
                        </a:rPr>
                        <a:t>Regulations  2017.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A8D08D"/>
                      </a:solidFill>
                      <a:prstDash val="solid"/>
                    </a:lnL>
                    <a:lnR w="6350">
                      <a:solidFill>
                        <a:srgbClr val="A8D08D"/>
                      </a:solidFill>
                      <a:prstDash val="solid"/>
                    </a:lnR>
                    <a:lnT w="6350">
                      <a:solidFill>
                        <a:srgbClr val="A8D08D"/>
                      </a:solidFill>
                      <a:prstDash val="solid"/>
                    </a:lnT>
                    <a:lnB w="6350">
                      <a:solidFill>
                        <a:srgbClr val="A8D08D"/>
                      </a:solidFill>
                      <a:prstDash val="solid"/>
                    </a:lnB>
                    <a:solidFill>
                      <a:srgbClr val="E1EE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45819" marR="5080" indent="-83375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Gender </a:t>
            </a:r>
            <a:r>
              <a:rPr spc="-25" dirty="0"/>
              <a:t>Pay </a:t>
            </a:r>
            <a:r>
              <a:rPr spc="-5" dirty="0"/>
              <a:t>Gap </a:t>
            </a:r>
            <a:r>
              <a:rPr dirty="0"/>
              <a:t>Analysis </a:t>
            </a:r>
            <a:r>
              <a:rPr spc="-5" dirty="0"/>
              <a:t>for </a:t>
            </a:r>
            <a:r>
              <a:rPr u="none" spc="-5" dirty="0"/>
              <a:t> </a:t>
            </a:r>
            <a:r>
              <a:rPr spc="-10" dirty="0"/>
              <a:t>Palletways</a:t>
            </a:r>
            <a:r>
              <a:rPr spc="-20" dirty="0"/>
              <a:t> </a:t>
            </a:r>
            <a:r>
              <a:rPr dirty="0"/>
              <a:t>UK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63E33F-840B-335F-2D64-183638A9139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33059"/>
          <a:stretch/>
        </p:blipFill>
        <p:spPr>
          <a:xfrm>
            <a:off x="9681023" y="273451"/>
            <a:ext cx="2429214" cy="140294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9775" y="842930"/>
            <a:ext cx="30594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Verdana"/>
                <a:cs typeface="Verdana"/>
              </a:rPr>
              <a:t>Why </a:t>
            </a:r>
            <a:r>
              <a:rPr sz="1200" b="1" dirty="0">
                <a:latin typeface="Verdana"/>
                <a:cs typeface="Verdana"/>
              </a:rPr>
              <a:t>do we </a:t>
            </a:r>
            <a:r>
              <a:rPr sz="1200" b="1" spc="-5" dirty="0">
                <a:latin typeface="Verdana"/>
                <a:cs typeface="Verdana"/>
              </a:rPr>
              <a:t>have </a:t>
            </a:r>
            <a:r>
              <a:rPr sz="1200" b="1" dirty="0">
                <a:latin typeface="Verdana"/>
                <a:cs typeface="Verdana"/>
              </a:rPr>
              <a:t>a </a:t>
            </a:r>
            <a:r>
              <a:rPr sz="1200" b="1" spc="-5" dirty="0">
                <a:latin typeface="Verdana"/>
                <a:cs typeface="Verdana"/>
              </a:rPr>
              <a:t>gender </a:t>
            </a:r>
            <a:r>
              <a:rPr sz="1200" b="1" dirty="0">
                <a:latin typeface="Verdana"/>
                <a:cs typeface="Verdana"/>
              </a:rPr>
              <a:t>pay</a:t>
            </a:r>
            <a:r>
              <a:rPr sz="1200" b="1" spc="-80" dirty="0">
                <a:latin typeface="Verdana"/>
                <a:cs typeface="Verdana"/>
              </a:rPr>
              <a:t> </a:t>
            </a:r>
            <a:r>
              <a:rPr sz="1200" b="1" dirty="0">
                <a:latin typeface="Verdana"/>
                <a:cs typeface="Verdana"/>
              </a:rPr>
              <a:t>gap?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9775" y="1438814"/>
            <a:ext cx="4970780" cy="7694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0" dirty="0">
                <a:latin typeface="Verdana"/>
                <a:cs typeface="Verdana"/>
              </a:rPr>
              <a:t>Legally, </a:t>
            </a:r>
            <a:r>
              <a:rPr sz="1000" dirty="0">
                <a:latin typeface="Verdana"/>
                <a:cs typeface="Verdana"/>
              </a:rPr>
              <a:t>men </a:t>
            </a:r>
            <a:r>
              <a:rPr sz="1000" spc="-5" dirty="0">
                <a:latin typeface="Verdana"/>
                <a:cs typeface="Verdana"/>
              </a:rPr>
              <a:t>and </a:t>
            </a:r>
            <a:r>
              <a:rPr sz="1000" dirty="0">
                <a:latin typeface="Verdana"/>
                <a:cs typeface="Verdana"/>
              </a:rPr>
              <a:t>women </a:t>
            </a:r>
            <a:r>
              <a:rPr sz="1000" spc="-5" dirty="0">
                <a:latin typeface="Verdana"/>
                <a:cs typeface="Verdana"/>
              </a:rPr>
              <a:t>must receive equal </a:t>
            </a:r>
            <a:r>
              <a:rPr sz="1000" spc="-10" dirty="0">
                <a:latin typeface="Verdana"/>
                <a:cs typeface="Verdana"/>
              </a:rPr>
              <a:t>pay</a:t>
            </a:r>
            <a:r>
              <a:rPr sz="1000" spc="60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for:</a:t>
            </a:r>
            <a:endParaRPr sz="1000" dirty="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900"/>
              </a:spcBef>
              <a:buSzPct val="83333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000" spc="-5" dirty="0">
                <a:latin typeface="Verdana"/>
                <a:cs typeface="Verdana"/>
              </a:rPr>
              <a:t>the same </a:t>
            </a:r>
            <a:r>
              <a:rPr sz="1000" dirty="0">
                <a:latin typeface="Verdana"/>
                <a:cs typeface="Verdana"/>
              </a:rPr>
              <a:t>or </a:t>
            </a:r>
            <a:r>
              <a:rPr sz="1000" spc="-5" dirty="0">
                <a:latin typeface="Verdana"/>
                <a:cs typeface="Verdana"/>
              </a:rPr>
              <a:t>broadly </a:t>
            </a:r>
            <a:r>
              <a:rPr sz="1000" spc="-10" dirty="0">
                <a:latin typeface="Verdana"/>
                <a:cs typeface="Verdana"/>
              </a:rPr>
              <a:t>similar</a:t>
            </a:r>
            <a:r>
              <a:rPr sz="1000" spc="45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work;</a:t>
            </a:r>
            <a:endParaRPr sz="1000" dirty="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SzPct val="83333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000" dirty="0">
                <a:latin typeface="Verdana"/>
                <a:cs typeface="Verdana"/>
              </a:rPr>
              <a:t>work </a:t>
            </a:r>
            <a:r>
              <a:rPr sz="1000" spc="-10" dirty="0">
                <a:latin typeface="Verdana"/>
                <a:cs typeface="Verdana"/>
              </a:rPr>
              <a:t>rated </a:t>
            </a:r>
            <a:r>
              <a:rPr sz="1000" spc="-5" dirty="0">
                <a:latin typeface="Verdana"/>
                <a:cs typeface="Verdana"/>
              </a:rPr>
              <a:t>as </a:t>
            </a:r>
            <a:r>
              <a:rPr sz="1000" spc="-10" dirty="0">
                <a:latin typeface="Verdana"/>
                <a:cs typeface="Verdana"/>
              </a:rPr>
              <a:t>equivalent </a:t>
            </a:r>
            <a:r>
              <a:rPr sz="1000" spc="-5" dirty="0">
                <a:latin typeface="Verdana"/>
                <a:cs typeface="Verdana"/>
              </a:rPr>
              <a:t>under </a:t>
            </a:r>
            <a:r>
              <a:rPr sz="1000" dirty="0">
                <a:latin typeface="Verdana"/>
                <a:cs typeface="Verdana"/>
              </a:rPr>
              <a:t>a </a:t>
            </a:r>
            <a:r>
              <a:rPr sz="1000" spc="-5" dirty="0">
                <a:latin typeface="Verdana"/>
                <a:cs typeface="Verdana"/>
              </a:rPr>
              <a:t>job </a:t>
            </a:r>
            <a:r>
              <a:rPr sz="1000" spc="-10" dirty="0">
                <a:latin typeface="Verdana"/>
                <a:cs typeface="Verdana"/>
              </a:rPr>
              <a:t>evaluation </a:t>
            </a:r>
            <a:r>
              <a:rPr sz="1000" spc="-5" dirty="0">
                <a:latin typeface="Verdana"/>
                <a:cs typeface="Verdana"/>
              </a:rPr>
              <a:t>scheme;</a:t>
            </a:r>
            <a:r>
              <a:rPr sz="1000" spc="145" dirty="0">
                <a:latin typeface="Verdana"/>
                <a:cs typeface="Verdana"/>
              </a:rPr>
              <a:t> </a:t>
            </a:r>
            <a:r>
              <a:rPr sz="1000" dirty="0">
                <a:latin typeface="Verdana"/>
                <a:cs typeface="Verdana"/>
              </a:rPr>
              <a:t>or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SzPct val="83333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000" dirty="0">
                <a:latin typeface="Verdana"/>
                <a:cs typeface="Verdana"/>
              </a:rPr>
              <a:t>work of </a:t>
            </a:r>
            <a:r>
              <a:rPr sz="1000" spc="-5" dirty="0">
                <a:latin typeface="Verdana"/>
                <a:cs typeface="Verdana"/>
              </a:rPr>
              <a:t>equal</a:t>
            </a:r>
            <a:r>
              <a:rPr sz="1000" dirty="0">
                <a:latin typeface="Verdana"/>
                <a:cs typeface="Verdana"/>
              </a:rPr>
              <a:t> </a:t>
            </a:r>
            <a:r>
              <a:rPr sz="1000" spc="-10" dirty="0">
                <a:latin typeface="Verdana"/>
                <a:cs typeface="Verdana"/>
              </a:rPr>
              <a:t>value.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9699" y="2312420"/>
            <a:ext cx="4969510" cy="201452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7000"/>
              </a:lnSpc>
              <a:spcBef>
                <a:spcPts val="105"/>
              </a:spcBef>
            </a:pPr>
            <a:r>
              <a:rPr sz="1000" spc="-30" dirty="0">
                <a:latin typeface="Verdana"/>
                <a:cs typeface="Verdana"/>
              </a:rPr>
              <a:t>We </a:t>
            </a:r>
            <a:r>
              <a:rPr sz="1000" spc="-5" dirty="0">
                <a:latin typeface="Verdana"/>
                <a:cs typeface="Verdana"/>
              </a:rPr>
              <a:t>are committed to equal opportunities and equal treatment  for all employees, regardless </a:t>
            </a:r>
            <a:r>
              <a:rPr sz="1000" dirty="0">
                <a:latin typeface="Verdana"/>
                <a:cs typeface="Verdana"/>
              </a:rPr>
              <a:t>of </a:t>
            </a:r>
            <a:r>
              <a:rPr sz="1000" spc="-5" dirty="0">
                <a:latin typeface="Verdana"/>
                <a:cs typeface="Verdana"/>
              </a:rPr>
              <a:t>sex, </a:t>
            </a:r>
            <a:r>
              <a:rPr sz="1000" spc="-10" dirty="0">
                <a:latin typeface="Verdana"/>
                <a:cs typeface="Verdana"/>
              </a:rPr>
              <a:t>race, </a:t>
            </a:r>
            <a:r>
              <a:rPr sz="1000" spc="-5" dirty="0">
                <a:latin typeface="Verdana"/>
                <a:cs typeface="Verdana"/>
              </a:rPr>
              <a:t>religion </a:t>
            </a:r>
            <a:r>
              <a:rPr sz="1000" dirty="0">
                <a:latin typeface="Verdana"/>
                <a:cs typeface="Verdana"/>
              </a:rPr>
              <a:t>or </a:t>
            </a:r>
            <a:r>
              <a:rPr sz="1000" spc="-15" dirty="0">
                <a:latin typeface="Verdana"/>
                <a:cs typeface="Verdana"/>
              </a:rPr>
              <a:t>belief, </a:t>
            </a:r>
            <a:r>
              <a:rPr sz="1000" spc="-5" dirty="0">
                <a:latin typeface="Verdana"/>
                <a:cs typeface="Verdana"/>
              </a:rPr>
              <a:t>age,  marriage </a:t>
            </a:r>
            <a:r>
              <a:rPr sz="1000" dirty="0">
                <a:latin typeface="Verdana"/>
                <a:cs typeface="Verdana"/>
              </a:rPr>
              <a:t>or </a:t>
            </a:r>
            <a:r>
              <a:rPr sz="1000" spc="-10" dirty="0">
                <a:latin typeface="Verdana"/>
                <a:cs typeface="Verdana"/>
              </a:rPr>
              <a:t>civil </a:t>
            </a:r>
            <a:r>
              <a:rPr sz="1000" spc="-5" dirty="0">
                <a:latin typeface="Verdana"/>
                <a:cs typeface="Verdana"/>
              </a:rPr>
              <a:t>partnership, </a:t>
            </a:r>
            <a:r>
              <a:rPr sz="1000" spc="-10" dirty="0">
                <a:latin typeface="Verdana"/>
                <a:cs typeface="Verdana"/>
              </a:rPr>
              <a:t>pregnancy/maternity, </a:t>
            </a:r>
            <a:r>
              <a:rPr sz="1000" spc="-5" dirty="0">
                <a:latin typeface="Verdana"/>
                <a:cs typeface="Verdana"/>
              </a:rPr>
              <a:t>sexual  orientation, gender reassignment </a:t>
            </a:r>
            <a:r>
              <a:rPr sz="1000" dirty="0">
                <a:latin typeface="Verdana"/>
                <a:cs typeface="Verdana"/>
              </a:rPr>
              <a:t>or </a:t>
            </a:r>
            <a:r>
              <a:rPr sz="1000" spc="-20" dirty="0">
                <a:latin typeface="Verdana"/>
                <a:cs typeface="Verdana"/>
              </a:rPr>
              <a:t>disability. </a:t>
            </a:r>
            <a:r>
              <a:rPr sz="1000" spc="-30" dirty="0">
                <a:latin typeface="Verdana"/>
                <a:cs typeface="Verdana"/>
              </a:rPr>
              <a:t>We </a:t>
            </a:r>
            <a:r>
              <a:rPr sz="1000" spc="-10" dirty="0">
                <a:latin typeface="Verdana"/>
                <a:cs typeface="Verdana"/>
              </a:rPr>
              <a:t>have </a:t>
            </a:r>
            <a:r>
              <a:rPr sz="1000" dirty="0">
                <a:latin typeface="Verdana"/>
                <a:cs typeface="Verdana"/>
              </a:rPr>
              <a:t>a </a:t>
            </a:r>
            <a:r>
              <a:rPr sz="1000" spc="-5" dirty="0">
                <a:latin typeface="Verdana"/>
                <a:cs typeface="Verdana"/>
              </a:rPr>
              <a:t>clear  policy </a:t>
            </a:r>
            <a:r>
              <a:rPr sz="1000" dirty="0">
                <a:latin typeface="Verdana"/>
                <a:cs typeface="Verdana"/>
              </a:rPr>
              <a:t>of </a:t>
            </a:r>
            <a:r>
              <a:rPr sz="1000" spc="-10" dirty="0">
                <a:latin typeface="Verdana"/>
                <a:cs typeface="Verdana"/>
              </a:rPr>
              <a:t>paying </a:t>
            </a:r>
            <a:r>
              <a:rPr sz="1000" spc="-5" dirty="0">
                <a:latin typeface="Verdana"/>
                <a:cs typeface="Verdana"/>
              </a:rPr>
              <a:t>employees equally for the same </a:t>
            </a:r>
            <a:r>
              <a:rPr sz="1000" dirty="0">
                <a:latin typeface="Verdana"/>
                <a:cs typeface="Verdana"/>
              </a:rPr>
              <a:t>or </a:t>
            </a:r>
            <a:r>
              <a:rPr sz="1000" spc="-10" dirty="0">
                <a:latin typeface="Verdana"/>
                <a:cs typeface="Verdana"/>
              </a:rPr>
              <a:t>equivalent  </a:t>
            </a:r>
            <a:r>
              <a:rPr sz="1000" spc="-5" dirty="0">
                <a:latin typeface="Verdana"/>
                <a:cs typeface="Verdana"/>
              </a:rPr>
              <a:t>work, regardless </a:t>
            </a:r>
            <a:r>
              <a:rPr sz="1000" dirty="0">
                <a:latin typeface="Verdana"/>
                <a:cs typeface="Verdana"/>
              </a:rPr>
              <a:t>of </a:t>
            </a:r>
            <a:r>
              <a:rPr sz="1000" spc="-5" dirty="0">
                <a:latin typeface="Verdana"/>
                <a:cs typeface="Verdana"/>
              </a:rPr>
              <a:t>their </a:t>
            </a:r>
            <a:r>
              <a:rPr sz="1000" dirty="0">
                <a:latin typeface="Verdana"/>
                <a:cs typeface="Verdana"/>
              </a:rPr>
              <a:t>sex </a:t>
            </a:r>
            <a:r>
              <a:rPr sz="1000" spc="-5" dirty="0">
                <a:latin typeface="Verdana"/>
                <a:cs typeface="Verdana"/>
              </a:rPr>
              <a:t>(or </a:t>
            </a:r>
            <a:r>
              <a:rPr sz="1000" spc="-10" dirty="0">
                <a:latin typeface="Verdana"/>
                <a:cs typeface="Verdana"/>
              </a:rPr>
              <a:t>anything </a:t>
            </a:r>
            <a:r>
              <a:rPr sz="1000" spc="-5" dirty="0">
                <a:latin typeface="Verdana"/>
                <a:cs typeface="Verdana"/>
              </a:rPr>
              <a:t>else listed</a:t>
            </a:r>
            <a:r>
              <a:rPr sz="1000" spc="95" dirty="0">
                <a:latin typeface="Verdana"/>
                <a:cs typeface="Verdana"/>
              </a:rPr>
              <a:t> </a:t>
            </a:r>
            <a:r>
              <a:rPr sz="1000" spc="-10" dirty="0">
                <a:latin typeface="Verdana"/>
                <a:cs typeface="Verdana"/>
              </a:rPr>
              <a:t>above).</a:t>
            </a:r>
            <a:endParaRPr sz="1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000" spc="-20" dirty="0">
                <a:latin typeface="Verdana"/>
                <a:cs typeface="Verdana"/>
              </a:rPr>
              <a:t>We:</a:t>
            </a:r>
            <a:endParaRPr sz="1000" dirty="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900"/>
              </a:spcBef>
              <a:buSzPct val="83333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000" spc="-5" dirty="0">
                <a:latin typeface="Verdana"/>
                <a:cs typeface="Verdana"/>
              </a:rPr>
              <a:t>carry out regular </a:t>
            </a:r>
            <a:r>
              <a:rPr sz="1000" spc="-10" dirty="0">
                <a:latin typeface="Verdana"/>
                <a:cs typeface="Verdana"/>
              </a:rPr>
              <a:t>pay </a:t>
            </a:r>
            <a:r>
              <a:rPr sz="1000" spc="-5" dirty="0">
                <a:latin typeface="Verdana"/>
                <a:cs typeface="Verdana"/>
              </a:rPr>
              <a:t>and benefits</a:t>
            </a:r>
            <a:r>
              <a:rPr sz="1000" spc="95" dirty="0">
                <a:latin typeface="Verdana"/>
                <a:cs typeface="Verdana"/>
              </a:rPr>
              <a:t> </a:t>
            </a:r>
            <a:r>
              <a:rPr sz="1000" spc="-10" dirty="0">
                <a:latin typeface="Verdana"/>
                <a:cs typeface="Verdana"/>
              </a:rPr>
              <a:t>audits;</a:t>
            </a:r>
            <a:endParaRPr sz="1000" dirty="0">
              <a:latin typeface="Verdana"/>
              <a:cs typeface="Verdana"/>
            </a:endParaRPr>
          </a:p>
          <a:p>
            <a:pPr marL="355600" marR="353695" indent="-342900">
              <a:lnSpc>
                <a:spcPts val="1550"/>
              </a:lnSpc>
              <a:spcBef>
                <a:spcPts val="55"/>
              </a:spcBef>
              <a:buSzPct val="83333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000" spc="-5" dirty="0">
                <a:latin typeface="Verdana"/>
                <a:cs typeface="Verdana"/>
              </a:rPr>
              <a:t>provide regular equal </a:t>
            </a:r>
            <a:r>
              <a:rPr sz="1000" spc="-10" dirty="0">
                <a:latin typeface="Verdana"/>
                <a:cs typeface="Verdana"/>
              </a:rPr>
              <a:t>pay training </a:t>
            </a:r>
            <a:r>
              <a:rPr sz="1000" spc="-5" dirty="0">
                <a:latin typeface="Verdana"/>
                <a:cs typeface="Verdana"/>
              </a:rPr>
              <a:t>for all managers and  staff members who are </a:t>
            </a:r>
            <a:r>
              <a:rPr sz="1000" spc="-10" dirty="0">
                <a:latin typeface="Verdana"/>
                <a:cs typeface="Verdana"/>
              </a:rPr>
              <a:t>involved </a:t>
            </a:r>
            <a:r>
              <a:rPr sz="1000" spc="-5" dirty="0">
                <a:latin typeface="Verdana"/>
                <a:cs typeface="Verdana"/>
              </a:rPr>
              <a:t>in </a:t>
            </a:r>
            <a:r>
              <a:rPr sz="1000" spc="-10" dirty="0">
                <a:latin typeface="Verdana"/>
                <a:cs typeface="Verdana"/>
              </a:rPr>
              <a:t>pay </a:t>
            </a:r>
            <a:r>
              <a:rPr sz="1000" spc="-5" dirty="0">
                <a:latin typeface="Verdana"/>
                <a:cs typeface="Verdana"/>
              </a:rPr>
              <a:t>reviews;</a:t>
            </a:r>
            <a:r>
              <a:rPr sz="1000" spc="95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and</a:t>
            </a:r>
            <a:endParaRPr sz="1000" dirty="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25"/>
              </a:spcBef>
              <a:buSzPct val="83333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000" spc="-10" dirty="0">
                <a:latin typeface="Verdana"/>
                <a:cs typeface="Verdana"/>
              </a:rPr>
              <a:t>evaluate </a:t>
            </a:r>
            <a:r>
              <a:rPr sz="1000" spc="-5" dirty="0">
                <a:latin typeface="Verdana"/>
                <a:cs typeface="Verdana"/>
              </a:rPr>
              <a:t>job roles and </a:t>
            </a:r>
            <a:r>
              <a:rPr sz="1000" spc="-10" dirty="0">
                <a:latin typeface="Verdana"/>
                <a:cs typeface="Verdana"/>
              </a:rPr>
              <a:t>pay grades </a:t>
            </a:r>
            <a:r>
              <a:rPr sz="1000" spc="-5" dirty="0">
                <a:latin typeface="Verdana"/>
                <a:cs typeface="Verdana"/>
              </a:rPr>
              <a:t>to ensure</a:t>
            </a:r>
            <a:r>
              <a:rPr sz="1000" spc="105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fairness.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4106" y="4412823"/>
            <a:ext cx="5001260" cy="7406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700"/>
              </a:lnSpc>
              <a:spcBef>
                <a:spcPts val="100"/>
              </a:spcBef>
            </a:pPr>
            <a:r>
              <a:rPr sz="1000" spc="-30" dirty="0">
                <a:latin typeface="Verdana"/>
                <a:cs typeface="Verdana"/>
              </a:rPr>
              <a:t>We </a:t>
            </a:r>
            <a:r>
              <a:rPr sz="1000" spc="-5" dirty="0">
                <a:latin typeface="Verdana"/>
                <a:cs typeface="Verdana"/>
              </a:rPr>
              <a:t>are confident that our gender </a:t>
            </a:r>
            <a:r>
              <a:rPr sz="1000" spc="-10" dirty="0">
                <a:latin typeface="Verdana"/>
                <a:cs typeface="Verdana"/>
              </a:rPr>
              <a:t>pay </a:t>
            </a:r>
            <a:r>
              <a:rPr sz="1000" spc="-5" dirty="0">
                <a:latin typeface="Verdana"/>
                <a:cs typeface="Verdana"/>
              </a:rPr>
              <a:t>gap is not because </a:t>
            </a:r>
            <a:r>
              <a:rPr sz="1000" dirty="0">
                <a:latin typeface="Verdana"/>
                <a:cs typeface="Verdana"/>
              </a:rPr>
              <a:t>we </a:t>
            </a:r>
            <a:r>
              <a:rPr sz="1000" spc="-10" dirty="0">
                <a:latin typeface="Verdana"/>
                <a:cs typeface="Verdana"/>
              </a:rPr>
              <a:t>pay  </a:t>
            </a:r>
            <a:r>
              <a:rPr sz="1000" dirty="0">
                <a:latin typeface="Verdana"/>
                <a:cs typeface="Verdana"/>
              </a:rPr>
              <a:t>men </a:t>
            </a:r>
            <a:r>
              <a:rPr sz="1000" spc="-5" dirty="0">
                <a:latin typeface="Verdana"/>
                <a:cs typeface="Verdana"/>
              </a:rPr>
              <a:t>and </a:t>
            </a:r>
            <a:r>
              <a:rPr sz="1000" dirty="0">
                <a:latin typeface="Verdana"/>
                <a:cs typeface="Verdana"/>
              </a:rPr>
              <a:t>women </a:t>
            </a:r>
            <a:r>
              <a:rPr sz="1000" spc="-5" dirty="0">
                <a:latin typeface="Verdana"/>
                <a:cs typeface="Verdana"/>
              </a:rPr>
              <a:t>differently for the same </a:t>
            </a:r>
            <a:r>
              <a:rPr sz="1000" dirty="0">
                <a:latin typeface="Verdana"/>
                <a:cs typeface="Verdana"/>
              </a:rPr>
              <a:t>or </a:t>
            </a:r>
            <a:r>
              <a:rPr sz="1000" spc="-10" dirty="0">
                <a:latin typeface="Verdana"/>
                <a:cs typeface="Verdana"/>
              </a:rPr>
              <a:t>equivalent</a:t>
            </a:r>
            <a:r>
              <a:rPr sz="1000" spc="85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work.</a:t>
            </a:r>
            <a:endParaRPr sz="1000" dirty="0">
              <a:latin typeface="Verdana"/>
              <a:cs typeface="Verdana"/>
            </a:endParaRPr>
          </a:p>
          <a:p>
            <a:pPr marL="12700" marR="170815">
              <a:lnSpc>
                <a:spcPts val="1550"/>
              </a:lnSpc>
              <a:spcBef>
                <a:spcPts val="55"/>
              </a:spcBef>
            </a:pPr>
            <a:r>
              <a:rPr sz="1000" spc="-5" dirty="0">
                <a:latin typeface="Verdana"/>
                <a:cs typeface="Verdana"/>
              </a:rPr>
              <a:t>Instead, our gender </a:t>
            </a:r>
            <a:r>
              <a:rPr sz="1000" spc="-10" dirty="0">
                <a:latin typeface="Verdana"/>
                <a:cs typeface="Verdana"/>
              </a:rPr>
              <a:t>pay </a:t>
            </a:r>
            <a:r>
              <a:rPr sz="1000" spc="-5" dirty="0">
                <a:latin typeface="Verdana"/>
                <a:cs typeface="Verdana"/>
              </a:rPr>
              <a:t>gap is because </a:t>
            </a:r>
            <a:r>
              <a:rPr sz="1000" dirty="0">
                <a:latin typeface="Verdana"/>
                <a:cs typeface="Verdana"/>
              </a:rPr>
              <a:t>men </a:t>
            </a:r>
            <a:r>
              <a:rPr sz="1000" spc="-5" dirty="0">
                <a:latin typeface="Verdana"/>
                <a:cs typeface="Verdana"/>
              </a:rPr>
              <a:t>and </a:t>
            </a:r>
            <a:r>
              <a:rPr sz="1000" dirty="0">
                <a:latin typeface="Verdana"/>
                <a:cs typeface="Verdana"/>
              </a:rPr>
              <a:t>women work  </a:t>
            </a:r>
            <a:r>
              <a:rPr sz="1000" spc="-5" dirty="0">
                <a:latin typeface="Verdana"/>
                <a:cs typeface="Verdana"/>
              </a:rPr>
              <a:t>in different roles and those roles </a:t>
            </a:r>
            <a:r>
              <a:rPr sz="1000" spc="-10" dirty="0">
                <a:latin typeface="Verdana"/>
                <a:cs typeface="Verdana"/>
              </a:rPr>
              <a:t>have </a:t>
            </a:r>
            <a:r>
              <a:rPr sz="1000" spc="-5" dirty="0">
                <a:latin typeface="Verdana"/>
                <a:cs typeface="Verdana"/>
              </a:rPr>
              <a:t>different</a:t>
            </a:r>
            <a:r>
              <a:rPr sz="1000" spc="80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salaries.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24346" y="1335944"/>
            <a:ext cx="5227955" cy="14808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7000"/>
              </a:lnSpc>
              <a:spcBef>
                <a:spcPts val="105"/>
              </a:spcBef>
            </a:pPr>
            <a:r>
              <a:rPr sz="1000" spc="-5" dirty="0">
                <a:latin typeface="Verdana"/>
                <a:cs typeface="Verdana"/>
              </a:rPr>
              <a:t>Across the UK </a:t>
            </a:r>
            <a:r>
              <a:rPr sz="1000" spc="-20" dirty="0">
                <a:latin typeface="Verdana"/>
                <a:cs typeface="Verdana"/>
              </a:rPr>
              <a:t>economy, </a:t>
            </a:r>
            <a:r>
              <a:rPr sz="1000" dirty="0">
                <a:latin typeface="Verdana"/>
                <a:cs typeface="Verdana"/>
              </a:rPr>
              <a:t>men </a:t>
            </a:r>
            <a:r>
              <a:rPr sz="1000" spc="-5" dirty="0">
                <a:latin typeface="Verdana"/>
                <a:cs typeface="Verdana"/>
              </a:rPr>
              <a:t>are more </a:t>
            </a:r>
            <a:r>
              <a:rPr sz="1000" spc="-10" dirty="0">
                <a:latin typeface="Verdana"/>
                <a:cs typeface="Verdana"/>
              </a:rPr>
              <a:t>likely </a:t>
            </a:r>
            <a:r>
              <a:rPr sz="1000" spc="-5" dirty="0">
                <a:latin typeface="Verdana"/>
                <a:cs typeface="Verdana"/>
              </a:rPr>
              <a:t>than </a:t>
            </a:r>
            <a:r>
              <a:rPr sz="1000" dirty="0">
                <a:latin typeface="Verdana"/>
                <a:cs typeface="Verdana"/>
              </a:rPr>
              <a:t>women </a:t>
            </a:r>
            <a:r>
              <a:rPr sz="1000" spc="-5" dirty="0">
                <a:latin typeface="Verdana"/>
                <a:cs typeface="Verdana"/>
              </a:rPr>
              <a:t>to be in  senior roles (especially very senior roles at the top </a:t>
            </a:r>
            <a:r>
              <a:rPr sz="1000" dirty="0">
                <a:latin typeface="Verdana"/>
                <a:cs typeface="Verdana"/>
              </a:rPr>
              <a:t>of  </a:t>
            </a:r>
            <a:r>
              <a:rPr sz="1000" spc="-5" dirty="0">
                <a:latin typeface="Verdana"/>
                <a:cs typeface="Verdana"/>
              </a:rPr>
              <a:t>organisations). </a:t>
            </a:r>
            <a:r>
              <a:rPr sz="1000" spc="-15" dirty="0">
                <a:latin typeface="Verdana"/>
                <a:cs typeface="Verdana"/>
              </a:rPr>
              <a:t>Women </a:t>
            </a:r>
            <a:r>
              <a:rPr sz="1000" spc="-5" dirty="0">
                <a:latin typeface="Verdana"/>
                <a:cs typeface="Verdana"/>
              </a:rPr>
              <a:t>are more </a:t>
            </a:r>
            <a:r>
              <a:rPr sz="1000" spc="-10" dirty="0">
                <a:latin typeface="Verdana"/>
                <a:cs typeface="Verdana"/>
              </a:rPr>
              <a:t>likely </a:t>
            </a:r>
            <a:r>
              <a:rPr sz="1000" spc="-5" dirty="0">
                <a:latin typeface="Verdana"/>
                <a:cs typeface="Verdana"/>
              </a:rPr>
              <a:t>than </a:t>
            </a:r>
            <a:r>
              <a:rPr sz="1000" dirty="0">
                <a:latin typeface="Verdana"/>
                <a:cs typeface="Verdana"/>
              </a:rPr>
              <a:t>men </a:t>
            </a:r>
            <a:r>
              <a:rPr sz="1000" spc="-5" dirty="0">
                <a:latin typeface="Verdana"/>
                <a:cs typeface="Verdana"/>
              </a:rPr>
              <a:t>to be in </a:t>
            </a:r>
            <a:r>
              <a:rPr sz="1000" spc="-10" dirty="0">
                <a:latin typeface="Verdana"/>
                <a:cs typeface="Verdana"/>
              </a:rPr>
              <a:t>front-line  </a:t>
            </a:r>
            <a:r>
              <a:rPr sz="1000" spc="-5" dirty="0">
                <a:latin typeface="Verdana"/>
                <a:cs typeface="Verdana"/>
              </a:rPr>
              <a:t>roles at the lower </a:t>
            </a:r>
            <a:r>
              <a:rPr sz="1000" dirty="0">
                <a:latin typeface="Verdana"/>
                <a:cs typeface="Verdana"/>
              </a:rPr>
              <a:t>end of </a:t>
            </a:r>
            <a:r>
              <a:rPr sz="1000" spc="-5" dirty="0">
                <a:latin typeface="Verdana"/>
                <a:cs typeface="Verdana"/>
              </a:rPr>
              <a:t>the organisation. </a:t>
            </a:r>
            <a:r>
              <a:rPr sz="1000" dirty="0">
                <a:latin typeface="Verdana"/>
                <a:cs typeface="Verdana"/>
              </a:rPr>
              <a:t>Men </a:t>
            </a:r>
            <a:r>
              <a:rPr sz="1000" spc="-5" dirty="0">
                <a:latin typeface="Verdana"/>
                <a:cs typeface="Verdana"/>
              </a:rPr>
              <a:t>are more </a:t>
            </a:r>
            <a:r>
              <a:rPr sz="1000" spc="-10" dirty="0">
                <a:latin typeface="Verdana"/>
                <a:cs typeface="Verdana"/>
              </a:rPr>
              <a:t>likely </a:t>
            </a:r>
            <a:r>
              <a:rPr sz="1000" spc="-5" dirty="0">
                <a:latin typeface="Verdana"/>
                <a:cs typeface="Verdana"/>
              </a:rPr>
              <a:t>to  be in technical and </a:t>
            </a:r>
            <a:r>
              <a:rPr sz="1000" spc="-15" dirty="0">
                <a:latin typeface="Verdana"/>
                <a:cs typeface="Verdana"/>
              </a:rPr>
              <a:t>IT-related </a:t>
            </a:r>
            <a:r>
              <a:rPr sz="1000" spc="-5" dirty="0">
                <a:latin typeface="Verdana"/>
                <a:cs typeface="Verdana"/>
              </a:rPr>
              <a:t>roles, which are paid more highly  than other roles at </a:t>
            </a:r>
            <a:r>
              <a:rPr sz="1000" spc="-10" dirty="0">
                <a:latin typeface="Verdana"/>
                <a:cs typeface="Verdana"/>
              </a:rPr>
              <a:t>similar </a:t>
            </a:r>
            <a:r>
              <a:rPr sz="1000" spc="-5" dirty="0">
                <a:latin typeface="Verdana"/>
                <a:cs typeface="Verdana"/>
              </a:rPr>
              <a:t>levels </a:t>
            </a:r>
            <a:r>
              <a:rPr sz="1000" dirty="0">
                <a:latin typeface="Verdana"/>
                <a:cs typeface="Verdana"/>
              </a:rPr>
              <a:t>of </a:t>
            </a:r>
            <a:r>
              <a:rPr sz="1000" spc="-15" dirty="0">
                <a:latin typeface="Verdana"/>
                <a:cs typeface="Verdana"/>
              </a:rPr>
              <a:t>seniority. Women </a:t>
            </a:r>
            <a:r>
              <a:rPr sz="1000" spc="-5" dirty="0">
                <a:latin typeface="Verdana"/>
                <a:cs typeface="Verdana"/>
              </a:rPr>
              <a:t>are also more  </a:t>
            </a:r>
            <a:r>
              <a:rPr sz="1000" spc="-10" dirty="0">
                <a:latin typeface="Verdana"/>
                <a:cs typeface="Verdana"/>
              </a:rPr>
              <a:t>likely </a:t>
            </a:r>
            <a:r>
              <a:rPr sz="1000" spc="-5" dirty="0">
                <a:latin typeface="Verdana"/>
                <a:cs typeface="Verdana"/>
              </a:rPr>
              <a:t>than </a:t>
            </a:r>
            <a:r>
              <a:rPr sz="1000" dirty="0">
                <a:latin typeface="Verdana"/>
                <a:cs typeface="Verdana"/>
              </a:rPr>
              <a:t>men </a:t>
            </a:r>
            <a:r>
              <a:rPr sz="1000" spc="-5" dirty="0">
                <a:latin typeface="Verdana"/>
                <a:cs typeface="Verdana"/>
              </a:rPr>
              <a:t>to </a:t>
            </a:r>
            <a:r>
              <a:rPr sz="1000" spc="-10" dirty="0">
                <a:latin typeface="Verdana"/>
                <a:cs typeface="Verdana"/>
              </a:rPr>
              <a:t>have </a:t>
            </a:r>
            <a:r>
              <a:rPr sz="1000" spc="-5" dirty="0">
                <a:latin typeface="Verdana"/>
                <a:cs typeface="Verdana"/>
              </a:rPr>
              <a:t>had breaks from </a:t>
            </a:r>
            <a:r>
              <a:rPr sz="1000" dirty="0">
                <a:latin typeface="Verdana"/>
                <a:cs typeface="Verdana"/>
              </a:rPr>
              <a:t>work </a:t>
            </a:r>
            <a:r>
              <a:rPr sz="1000" spc="-5" dirty="0">
                <a:latin typeface="Verdana"/>
                <a:cs typeface="Verdana"/>
              </a:rPr>
              <a:t>that </a:t>
            </a:r>
            <a:r>
              <a:rPr sz="1000" spc="-10" dirty="0">
                <a:latin typeface="Verdana"/>
                <a:cs typeface="Verdana"/>
              </a:rPr>
              <a:t>have </a:t>
            </a:r>
            <a:r>
              <a:rPr sz="1000" spc="-5" dirty="0">
                <a:latin typeface="Verdana"/>
                <a:cs typeface="Verdana"/>
              </a:rPr>
              <a:t>affected  their </a:t>
            </a:r>
            <a:r>
              <a:rPr sz="1000" dirty="0">
                <a:latin typeface="Verdana"/>
                <a:cs typeface="Verdana"/>
              </a:rPr>
              <a:t>career </a:t>
            </a:r>
            <a:r>
              <a:rPr sz="1000" spc="-5" dirty="0">
                <a:latin typeface="Verdana"/>
                <a:cs typeface="Verdana"/>
              </a:rPr>
              <a:t>progression, for example to bring up children. </a:t>
            </a:r>
            <a:r>
              <a:rPr sz="1000" dirty="0">
                <a:latin typeface="Verdana"/>
                <a:cs typeface="Verdana"/>
              </a:rPr>
              <a:t>They </a:t>
            </a:r>
            <a:r>
              <a:rPr sz="1000" spc="-5" dirty="0">
                <a:latin typeface="Verdana"/>
                <a:cs typeface="Verdana"/>
              </a:rPr>
              <a:t>are  also more </a:t>
            </a:r>
            <a:r>
              <a:rPr sz="1000" spc="-10" dirty="0">
                <a:latin typeface="Verdana"/>
                <a:cs typeface="Verdana"/>
              </a:rPr>
              <a:t>likely </a:t>
            </a:r>
            <a:r>
              <a:rPr sz="1000" spc="-5" dirty="0">
                <a:latin typeface="Verdana"/>
                <a:cs typeface="Verdana"/>
              </a:rPr>
              <a:t>to </a:t>
            </a:r>
            <a:r>
              <a:rPr sz="1000" dirty="0">
                <a:latin typeface="Verdana"/>
                <a:cs typeface="Verdana"/>
              </a:rPr>
              <a:t>work </a:t>
            </a:r>
            <a:r>
              <a:rPr sz="1000" spc="-5" dirty="0">
                <a:latin typeface="Verdana"/>
                <a:cs typeface="Verdana"/>
              </a:rPr>
              <a:t>part time, and </a:t>
            </a:r>
            <a:r>
              <a:rPr sz="1000" spc="-10" dirty="0">
                <a:latin typeface="Verdana"/>
                <a:cs typeface="Verdana"/>
              </a:rPr>
              <a:t>many </a:t>
            </a:r>
            <a:r>
              <a:rPr sz="1000" dirty="0">
                <a:latin typeface="Verdana"/>
                <a:cs typeface="Verdana"/>
              </a:rPr>
              <a:t>of </a:t>
            </a:r>
            <a:r>
              <a:rPr sz="1000" spc="-5" dirty="0">
                <a:latin typeface="Verdana"/>
                <a:cs typeface="Verdana"/>
              </a:rPr>
              <a:t>the jobs that are  </a:t>
            </a:r>
            <a:r>
              <a:rPr sz="1000" spc="-10" dirty="0">
                <a:latin typeface="Verdana"/>
                <a:cs typeface="Verdana"/>
              </a:rPr>
              <a:t>available </a:t>
            </a:r>
            <a:r>
              <a:rPr sz="1000" spc="-5" dirty="0">
                <a:latin typeface="Verdana"/>
                <a:cs typeface="Verdana"/>
              </a:rPr>
              <a:t>across the UK </a:t>
            </a:r>
            <a:r>
              <a:rPr sz="1000" dirty="0">
                <a:latin typeface="Verdana"/>
                <a:cs typeface="Verdana"/>
              </a:rPr>
              <a:t>on a </a:t>
            </a:r>
            <a:r>
              <a:rPr sz="1000" spc="-10" dirty="0">
                <a:latin typeface="Verdana"/>
                <a:cs typeface="Verdana"/>
              </a:rPr>
              <a:t>part-time </a:t>
            </a:r>
            <a:r>
              <a:rPr sz="1000" spc="-5" dirty="0">
                <a:latin typeface="Verdana"/>
                <a:cs typeface="Verdana"/>
              </a:rPr>
              <a:t>basis are relatively low</a:t>
            </a:r>
            <a:r>
              <a:rPr sz="1000" spc="125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paid.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15202" y="2895600"/>
            <a:ext cx="5183505" cy="2018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5"/>
              </a:spcBef>
            </a:pPr>
            <a:r>
              <a:rPr sz="1000" spc="-5" dirty="0">
                <a:latin typeface="Verdana"/>
                <a:cs typeface="Verdana"/>
              </a:rPr>
              <a:t>This pattern from the UK economy as </a:t>
            </a:r>
            <a:r>
              <a:rPr sz="1000" dirty="0">
                <a:latin typeface="Verdana"/>
                <a:cs typeface="Verdana"/>
              </a:rPr>
              <a:t>a </a:t>
            </a:r>
            <a:r>
              <a:rPr sz="1000" spc="-5" dirty="0">
                <a:latin typeface="Verdana"/>
                <a:cs typeface="Verdana"/>
              </a:rPr>
              <a:t>whole is reflected in the  make-up </a:t>
            </a:r>
            <a:r>
              <a:rPr sz="1000" dirty="0">
                <a:latin typeface="Verdana"/>
                <a:cs typeface="Verdana"/>
              </a:rPr>
              <a:t>of </a:t>
            </a:r>
            <a:r>
              <a:rPr sz="1000" spc="-5" dirty="0">
                <a:latin typeface="Verdana"/>
                <a:cs typeface="Verdana"/>
              </a:rPr>
              <a:t>our organisation. Most customer service </a:t>
            </a:r>
            <a:r>
              <a:rPr sz="1000" dirty="0">
                <a:latin typeface="Verdana"/>
                <a:cs typeface="Verdana"/>
              </a:rPr>
              <a:t>roles </a:t>
            </a:r>
            <a:r>
              <a:rPr sz="1000" spc="-5" dirty="0">
                <a:latin typeface="Verdana"/>
                <a:cs typeface="Verdana"/>
              </a:rPr>
              <a:t>at our  sites are held by </a:t>
            </a:r>
            <a:r>
              <a:rPr sz="1000" dirty="0">
                <a:latin typeface="Verdana"/>
                <a:cs typeface="Verdana"/>
              </a:rPr>
              <a:t>women </a:t>
            </a:r>
            <a:r>
              <a:rPr sz="1000" spc="-5" dirty="0">
                <a:latin typeface="Verdana"/>
                <a:cs typeface="Verdana"/>
              </a:rPr>
              <a:t>and most </a:t>
            </a:r>
            <a:r>
              <a:rPr sz="1000" spc="-10" dirty="0">
                <a:latin typeface="Verdana"/>
                <a:cs typeface="Verdana"/>
              </a:rPr>
              <a:t>line </a:t>
            </a:r>
            <a:r>
              <a:rPr sz="1000" spc="-5" dirty="0">
                <a:latin typeface="Verdana"/>
                <a:cs typeface="Verdana"/>
              </a:rPr>
              <a:t>managers and senior  managers are men. Also, most </a:t>
            </a:r>
            <a:r>
              <a:rPr sz="1000" dirty="0">
                <a:latin typeface="Verdana"/>
                <a:cs typeface="Verdana"/>
              </a:rPr>
              <a:t>of </a:t>
            </a:r>
            <a:r>
              <a:rPr sz="1000" spc="-5" dirty="0">
                <a:latin typeface="Verdana"/>
                <a:cs typeface="Verdana"/>
              </a:rPr>
              <a:t>the relatively </a:t>
            </a:r>
            <a:r>
              <a:rPr sz="1000" spc="-10" dirty="0">
                <a:latin typeface="Verdana"/>
                <a:cs typeface="Verdana"/>
              </a:rPr>
              <a:t>highly </a:t>
            </a:r>
            <a:r>
              <a:rPr sz="1000" spc="-5" dirty="0">
                <a:latin typeface="Verdana"/>
                <a:cs typeface="Verdana"/>
              </a:rPr>
              <a:t>paid director  level roles are held by </a:t>
            </a:r>
            <a:r>
              <a:rPr sz="1000" dirty="0">
                <a:latin typeface="Verdana"/>
                <a:cs typeface="Verdana"/>
              </a:rPr>
              <a:t>men </a:t>
            </a:r>
            <a:r>
              <a:rPr sz="1000" spc="-5" dirty="0">
                <a:latin typeface="Verdana"/>
                <a:cs typeface="Verdana"/>
              </a:rPr>
              <a:t>and not</a:t>
            </a:r>
            <a:r>
              <a:rPr sz="1000" spc="20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women.</a:t>
            </a:r>
            <a:endParaRPr sz="1000" dirty="0">
              <a:latin typeface="Verdana"/>
              <a:cs typeface="Verdana"/>
            </a:endParaRPr>
          </a:p>
          <a:p>
            <a:pPr marL="12700" marR="17780">
              <a:lnSpc>
                <a:spcPct val="100000"/>
              </a:lnSpc>
              <a:spcBef>
                <a:spcPts val="935"/>
              </a:spcBef>
            </a:pPr>
            <a:r>
              <a:rPr sz="1000" spc="-5" dirty="0">
                <a:latin typeface="Verdana"/>
                <a:cs typeface="Verdana"/>
              </a:rPr>
              <a:t>The table </a:t>
            </a:r>
            <a:r>
              <a:rPr sz="1000" spc="-10" dirty="0">
                <a:latin typeface="Verdana"/>
                <a:cs typeface="Verdana"/>
              </a:rPr>
              <a:t>above </a:t>
            </a:r>
            <a:r>
              <a:rPr sz="1000" spc="-5" dirty="0">
                <a:latin typeface="Verdana"/>
                <a:cs typeface="Verdana"/>
              </a:rPr>
              <a:t>shows our workforce divided into four equal-sized  groups based </a:t>
            </a:r>
            <a:r>
              <a:rPr sz="1000" dirty="0">
                <a:latin typeface="Verdana"/>
                <a:cs typeface="Verdana"/>
              </a:rPr>
              <a:t>on </a:t>
            </a:r>
            <a:r>
              <a:rPr sz="1000" spc="-5" dirty="0">
                <a:latin typeface="Verdana"/>
                <a:cs typeface="Verdana"/>
              </a:rPr>
              <a:t>hourly </a:t>
            </a:r>
            <a:r>
              <a:rPr sz="1000" spc="-10" dirty="0">
                <a:latin typeface="Verdana"/>
                <a:cs typeface="Verdana"/>
              </a:rPr>
              <a:t>pay </a:t>
            </a:r>
            <a:r>
              <a:rPr sz="1000" spc="-5" dirty="0">
                <a:latin typeface="Verdana"/>
                <a:cs typeface="Verdana"/>
              </a:rPr>
              <a:t>rate. Band </a:t>
            </a:r>
            <a:r>
              <a:rPr sz="1000" dirty="0">
                <a:latin typeface="Verdana"/>
                <a:cs typeface="Verdana"/>
              </a:rPr>
              <a:t>A </a:t>
            </a:r>
            <a:r>
              <a:rPr sz="1000" spc="-5" dirty="0">
                <a:latin typeface="Verdana"/>
                <a:cs typeface="Verdana"/>
              </a:rPr>
              <a:t>includes the </a:t>
            </a:r>
            <a:r>
              <a:rPr sz="1000" spc="-10" dirty="0">
                <a:latin typeface="Verdana"/>
                <a:cs typeface="Verdana"/>
              </a:rPr>
              <a:t>lowest-paid  </a:t>
            </a:r>
            <a:r>
              <a:rPr sz="1000" dirty="0">
                <a:latin typeface="Verdana"/>
                <a:cs typeface="Verdana"/>
              </a:rPr>
              <a:t>25% of </a:t>
            </a:r>
            <a:r>
              <a:rPr sz="1000" spc="-5" dirty="0">
                <a:latin typeface="Verdana"/>
                <a:cs typeface="Verdana"/>
              </a:rPr>
              <a:t>employees (the lower quartile) and band </a:t>
            </a:r>
            <a:r>
              <a:rPr sz="1000" dirty="0">
                <a:latin typeface="Verdana"/>
                <a:cs typeface="Verdana"/>
              </a:rPr>
              <a:t>D </a:t>
            </a:r>
            <a:r>
              <a:rPr sz="1000" spc="-5" dirty="0">
                <a:latin typeface="Verdana"/>
                <a:cs typeface="Verdana"/>
              </a:rPr>
              <a:t>covers the  </a:t>
            </a:r>
            <a:r>
              <a:rPr sz="1000" spc="-10" dirty="0">
                <a:latin typeface="Verdana"/>
                <a:cs typeface="Verdana"/>
              </a:rPr>
              <a:t>highest-paid </a:t>
            </a:r>
            <a:r>
              <a:rPr sz="1000" dirty="0">
                <a:latin typeface="Verdana"/>
                <a:cs typeface="Verdana"/>
              </a:rPr>
              <a:t>25% </a:t>
            </a:r>
            <a:r>
              <a:rPr sz="1000" spc="-5" dirty="0">
                <a:latin typeface="Verdana"/>
                <a:cs typeface="Verdana"/>
              </a:rPr>
              <a:t>(the upper quartile). If </a:t>
            </a:r>
            <a:r>
              <a:rPr sz="1000" dirty="0">
                <a:latin typeface="Verdana"/>
                <a:cs typeface="Verdana"/>
              </a:rPr>
              <a:t>we </a:t>
            </a:r>
            <a:r>
              <a:rPr sz="1000" spc="-5" dirty="0">
                <a:latin typeface="Verdana"/>
                <a:cs typeface="Verdana"/>
              </a:rPr>
              <a:t>had no gender </a:t>
            </a:r>
            <a:r>
              <a:rPr sz="1000" spc="-10" dirty="0">
                <a:latin typeface="Verdana"/>
                <a:cs typeface="Verdana"/>
              </a:rPr>
              <a:t>pay  gap, </a:t>
            </a:r>
            <a:r>
              <a:rPr sz="1000" spc="-5" dirty="0">
                <a:latin typeface="Verdana"/>
                <a:cs typeface="Verdana"/>
              </a:rPr>
              <a:t>there would be an equal </a:t>
            </a:r>
            <a:r>
              <a:rPr sz="1000" spc="-10" dirty="0">
                <a:latin typeface="Verdana"/>
                <a:cs typeface="Verdana"/>
              </a:rPr>
              <a:t>ratio </a:t>
            </a:r>
            <a:r>
              <a:rPr sz="1000" dirty="0">
                <a:latin typeface="Verdana"/>
                <a:cs typeface="Verdana"/>
              </a:rPr>
              <a:t>of men </a:t>
            </a:r>
            <a:r>
              <a:rPr sz="1000" spc="-5" dirty="0">
                <a:latin typeface="Verdana"/>
                <a:cs typeface="Verdana"/>
              </a:rPr>
              <a:t>to </a:t>
            </a:r>
            <a:r>
              <a:rPr sz="1000" dirty="0">
                <a:latin typeface="Verdana"/>
                <a:cs typeface="Verdana"/>
              </a:rPr>
              <a:t>women </a:t>
            </a:r>
            <a:r>
              <a:rPr sz="1000" spc="-5" dirty="0">
                <a:latin typeface="Verdana"/>
                <a:cs typeface="Verdana"/>
              </a:rPr>
              <a:t>in each band.  </a:t>
            </a:r>
            <a:r>
              <a:rPr sz="1000" spc="-25" dirty="0">
                <a:latin typeface="Verdana"/>
                <a:cs typeface="Verdana"/>
              </a:rPr>
              <a:t>However, </a:t>
            </a:r>
            <a:r>
              <a:rPr sz="1000" spc="-5" dirty="0">
                <a:latin typeface="Verdana"/>
                <a:cs typeface="Verdana"/>
              </a:rPr>
              <a:t>instead, </a:t>
            </a:r>
            <a:r>
              <a:rPr lang="en-GB" sz="1000" dirty="0">
                <a:latin typeface="Verdana"/>
                <a:cs typeface="Verdana"/>
              </a:rPr>
              <a:t>37.5</a:t>
            </a:r>
            <a:r>
              <a:rPr sz="1000" dirty="0">
                <a:latin typeface="Verdana"/>
                <a:cs typeface="Verdana"/>
              </a:rPr>
              <a:t>% of </a:t>
            </a:r>
            <a:r>
              <a:rPr sz="1000" spc="-5" dirty="0">
                <a:latin typeface="Verdana"/>
                <a:cs typeface="Verdana"/>
              </a:rPr>
              <a:t>the employees in band </a:t>
            </a:r>
            <a:r>
              <a:rPr sz="1000" dirty="0">
                <a:latin typeface="Verdana"/>
                <a:cs typeface="Verdana"/>
              </a:rPr>
              <a:t>A </a:t>
            </a:r>
            <a:r>
              <a:rPr sz="1000" spc="-5" dirty="0">
                <a:latin typeface="Verdana"/>
                <a:cs typeface="Verdana"/>
              </a:rPr>
              <a:t>are </a:t>
            </a:r>
            <a:r>
              <a:rPr sz="1000" dirty="0">
                <a:latin typeface="Verdana"/>
                <a:cs typeface="Verdana"/>
              </a:rPr>
              <a:t>women  </a:t>
            </a:r>
            <a:r>
              <a:rPr sz="1000" spc="-5" dirty="0">
                <a:latin typeface="Verdana"/>
                <a:cs typeface="Verdana"/>
              </a:rPr>
              <a:t>and </a:t>
            </a:r>
            <a:r>
              <a:rPr lang="en-GB" sz="1000" spc="-5" dirty="0">
                <a:latin typeface="Verdana"/>
                <a:cs typeface="Verdana"/>
              </a:rPr>
              <a:t>62.5</a:t>
            </a:r>
            <a:r>
              <a:rPr sz="1000" dirty="0">
                <a:latin typeface="Verdana"/>
                <a:cs typeface="Verdana"/>
              </a:rPr>
              <a:t>% </a:t>
            </a:r>
            <a:r>
              <a:rPr sz="1000" spc="-5" dirty="0">
                <a:latin typeface="Verdana"/>
                <a:cs typeface="Verdana"/>
              </a:rPr>
              <a:t>men. The percentage </a:t>
            </a:r>
            <a:r>
              <a:rPr sz="1000" dirty="0">
                <a:latin typeface="Verdana"/>
                <a:cs typeface="Verdana"/>
              </a:rPr>
              <a:t>of </a:t>
            </a:r>
            <a:r>
              <a:rPr sz="1000" spc="-5" dirty="0">
                <a:latin typeface="Verdana"/>
                <a:cs typeface="Verdana"/>
              </a:rPr>
              <a:t>male employees increases  throughout the remaining bands, from </a:t>
            </a:r>
            <a:r>
              <a:rPr lang="en-GB" sz="1000" spc="-5" dirty="0">
                <a:latin typeface="Verdana"/>
                <a:cs typeface="Verdana"/>
              </a:rPr>
              <a:t>92.3</a:t>
            </a:r>
            <a:r>
              <a:rPr sz="1000" dirty="0">
                <a:latin typeface="Verdana"/>
                <a:cs typeface="Verdana"/>
              </a:rPr>
              <a:t>% </a:t>
            </a:r>
            <a:r>
              <a:rPr sz="1000" spc="-5" dirty="0">
                <a:latin typeface="Verdana"/>
                <a:cs typeface="Verdana"/>
              </a:rPr>
              <a:t>in band </a:t>
            </a:r>
            <a:r>
              <a:rPr sz="1000" dirty="0">
                <a:latin typeface="Verdana"/>
                <a:cs typeface="Verdana"/>
              </a:rPr>
              <a:t>B </a:t>
            </a:r>
            <a:r>
              <a:rPr sz="1000" spc="-5" dirty="0">
                <a:latin typeface="Verdana"/>
                <a:cs typeface="Verdana"/>
              </a:rPr>
              <a:t>to </a:t>
            </a:r>
            <a:r>
              <a:rPr lang="en-GB" sz="1000" spc="-5" dirty="0">
                <a:latin typeface="Verdana"/>
                <a:cs typeface="Verdana"/>
              </a:rPr>
              <a:t>93.5</a:t>
            </a:r>
            <a:r>
              <a:rPr sz="1000" dirty="0">
                <a:latin typeface="Verdana"/>
                <a:cs typeface="Verdana"/>
              </a:rPr>
              <a:t>%  </a:t>
            </a:r>
            <a:r>
              <a:rPr sz="1000" spc="-5" dirty="0">
                <a:latin typeface="Verdana"/>
                <a:cs typeface="Verdana"/>
              </a:rPr>
              <a:t>in band </a:t>
            </a:r>
            <a:r>
              <a:rPr sz="1000" dirty="0">
                <a:latin typeface="Verdana"/>
                <a:cs typeface="Verdana"/>
              </a:rPr>
              <a:t>C </a:t>
            </a:r>
            <a:r>
              <a:rPr sz="1000" spc="-5" dirty="0">
                <a:latin typeface="Verdana"/>
                <a:cs typeface="Verdana"/>
              </a:rPr>
              <a:t>and then decreases to </a:t>
            </a:r>
            <a:r>
              <a:rPr lang="en-GB" sz="1000" dirty="0">
                <a:latin typeface="Verdana"/>
                <a:cs typeface="Verdana"/>
              </a:rPr>
              <a:t>82.7</a:t>
            </a:r>
            <a:r>
              <a:rPr sz="1000" dirty="0">
                <a:latin typeface="Verdana"/>
                <a:cs typeface="Verdana"/>
              </a:rPr>
              <a:t>% </a:t>
            </a:r>
            <a:r>
              <a:rPr sz="1000" spc="-5" dirty="0">
                <a:latin typeface="Verdana"/>
                <a:cs typeface="Verdana"/>
              </a:rPr>
              <a:t>in band</a:t>
            </a:r>
            <a:r>
              <a:rPr sz="1000" spc="85" dirty="0">
                <a:latin typeface="Verdana"/>
                <a:cs typeface="Verdana"/>
              </a:rPr>
              <a:t> </a:t>
            </a:r>
            <a:r>
              <a:rPr sz="1000" spc="-15" dirty="0">
                <a:latin typeface="Verdana"/>
                <a:cs typeface="Verdana"/>
              </a:rPr>
              <a:t>D.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84DE6FB7-C71A-BD2E-D007-B80CDFA28B4B}"/>
              </a:ext>
            </a:extLst>
          </p:cNvPr>
          <p:cNvSpPr txBox="1"/>
          <p:nvPr/>
        </p:nvSpPr>
        <p:spPr>
          <a:xfrm>
            <a:off x="6224346" y="5017415"/>
            <a:ext cx="4735830" cy="10845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02235">
              <a:lnSpc>
                <a:spcPct val="107100"/>
              </a:lnSpc>
              <a:spcBef>
                <a:spcPts val="105"/>
              </a:spcBef>
            </a:pPr>
            <a:r>
              <a:rPr sz="1000" spc="-5" dirty="0">
                <a:latin typeface="Verdana"/>
                <a:cs typeface="Verdana"/>
              </a:rPr>
              <a:t>Our mean and median gender bonus gaps are: </a:t>
            </a:r>
            <a:r>
              <a:rPr lang="en-GB" sz="1000" spc="-5" dirty="0">
                <a:latin typeface="Verdana"/>
                <a:cs typeface="Verdana"/>
              </a:rPr>
              <a:t>9.5</a:t>
            </a:r>
            <a:r>
              <a:rPr lang="en-GB" sz="1000" dirty="0">
                <a:latin typeface="Verdana"/>
                <a:cs typeface="Verdana"/>
              </a:rPr>
              <a:t>% </a:t>
            </a:r>
            <a:r>
              <a:rPr sz="1000" spc="-5" dirty="0">
                <a:latin typeface="Verdana"/>
                <a:cs typeface="Verdana"/>
              </a:rPr>
              <a:t>and </a:t>
            </a:r>
            <a:r>
              <a:rPr lang="en-GB" sz="1000" spc="-5" dirty="0">
                <a:latin typeface="Verdana"/>
                <a:cs typeface="Verdana"/>
              </a:rPr>
              <a:t>18.6</a:t>
            </a:r>
            <a:r>
              <a:rPr sz="1000" dirty="0">
                <a:latin typeface="Verdana"/>
                <a:cs typeface="Verdana"/>
              </a:rPr>
              <a:t>% </a:t>
            </a:r>
            <a:r>
              <a:rPr sz="1000" spc="-15" dirty="0">
                <a:latin typeface="Verdana"/>
                <a:cs typeface="Verdana"/>
              </a:rPr>
              <a:t>respectively. </a:t>
            </a:r>
            <a:r>
              <a:rPr sz="1000" spc="-5" dirty="0">
                <a:latin typeface="Verdana"/>
                <a:cs typeface="Verdana"/>
              </a:rPr>
              <a:t>This is because </a:t>
            </a:r>
            <a:r>
              <a:rPr lang="en-GB" sz="1000" spc="-5" dirty="0">
                <a:latin typeface="Verdana"/>
                <a:cs typeface="Verdana"/>
              </a:rPr>
              <a:t>men at Palletways are more likely to occupy positions which receive a larger bonus</a:t>
            </a:r>
            <a:r>
              <a:rPr sz="1000" spc="-5" dirty="0">
                <a:latin typeface="Verdana"/>
                <a:cs typeface="Verdana"/>
              </a:rPr>
              <a:t>.</a:t>
            </a:r>
            <a:endParaRPr sz="1000" dirty="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935"/>
              </a:spcBef>
            </a:pPr>
            <a:r>
              <a:rPr lang="en-GB" sz="1000" dirty="0">
                <a:latin typeface="Verdana"/>
                <a:cs typeface="Verdana"/>
              </a:rPr>
              <a:t>34</a:t>
            </a:r>
            <a:r>
              <a:rPr sz="1000" dirty="0">
                <a:latin typeface="Verdana"/>
                <a:cs typeface="Verdana"/>
              </a:rPr>
              <a:t>% of men </a:t>
            </a:r>
            <a:r>
              <a:rPr sz="1000" spc="-5" dirty="0">
                <a:latin typeface="Verdana"/>
                <a:cs typeface="Verdana"/>
              </a:rPr>
              <a:t>at our organisation received </a:t>
            </a:r>
            <a:r>
              <a:rPr sz="1000" dirty="0">
                <a:latin typeface="Verdana"/>
                <a:cs typeface="Verdana"/>
              </a:rPr>
              <a:t>a </a:t>
            </a:r>
            <a:r>
              <a:rPr sz="1000" spc="-5" dirty="0">
                <a:latin typeface="Verdana"/>
                <a:cs typeface="Verdana"/>
              </a:rPr>
              <a:t>bonus in the </a:t>
            </a:r>
            <a:r>
              <a:rPr sz="1000" dirty="0">
                <a:latin typeface="Verdana"/>
                <a:cs typeface="Verdana"/>
              </a:rPr>
              <a:t>12 </a:t>
            </a:r>
            <a:r>
              <a:rPr sz="1000" spc="-5" dirty="0">
                <a:latin typeface="Verdana"/>
                <a:cs typeface="Verdana"/>
              </a:rPr>
              <a:t>months up to </a:t>
            </a:r>
            <a:r>
              <a:rPr sz="1000" dirty="0">
                <a:latin typeface="Verdana"/>
                <a:cs typeface="Verdana"/>
              </a:rPr>
              <a:t>5 </a:t>
            </a:r>
            <a:r>
              <a:rPr sz="1000" spc="-5" dirty="0">
                <a:latin typeface="Verdana"/>
                <a:cs typeface="Verdana"/>
              </a:rPr>
              <a:t>April </a:t>
            </a:r>
            <a:r>
              <a:rPr sz="1000" dirty="0">
                <a:latin typeface="Verdana"/>
                <a:cs typeface="Verdana"/>
              </a:rPr>
              <a:t>202</a:t>
            </a:r>
            <a:r>
              <a:rPr lang="en-GB" sz="1000" dirty="0">
                <a:latin typeface="Verdana"/>
                <a:cs typeface="Verdana"/>
              </a:rPr>
              <a:t>4</a:t>
            </a:r>
            <a:r>
              <a:rPr sz="1000" dirty="0">
                <a:latin typeface="Verdana"/>
                <a:cs typeface="Verdana"/>
              </a:rPr>
              <a:t>. </a:t>
            </a:r>
            <a:r>
              <a:rPr sz="1000" spc="-10" dirty="0">
                <a:latin typeface="Verdana"/>
                <a:cs typeface="Verdana"/>
              </a:rPr>
              <a:t>For </a:t>
            </a:r>
            <a:r>
              <a:rPr sz="1000" dirty="0">
                <a:latin typeface="Verdana"/>
                <a:cs typeface="Verdana"/>
              </a:rPr>
              <a:t>women </a:t>
            </a:r>
            <a:r>
              <a:rPr sz="1000" spc="-5" dirty="0">
                <a:latin typeface="Verdana"/>
                <a:cs typeface="Verdana"/>
              </a:rPr>
              <a:t>this was</a:t>
            </a:r>
            <a:r>
              <a:rPr sz="1000" spc="30" dirty="0">
                <a:latin typeface="Verdana"/>
                <a:cs typeface="Verdana"/>
              </a:rPr>
              <a:t> </a:t>
            </a:r>
            <a:r>
              <a:rPr lang="en-GB" sz="1000" spc="30" dirty="0">
                <a:latin typeface="Verdana"/>
                <a:cs typeface="Verdana"/>
              </a:rPr>
              <a:t>30</a:t>
            </a:r>
            <a:r>
              <a:rPr sz="1000" dirty="0">
                <a:latin typeface="Verdana"/>
                <a:cs typeface="Verdana"/>
              </a:rPr>
              <a:t>%.</a:t>
            </a:r>
            <a:r>
              <a:rPr lang="en-GB" sz="1000" dirty="0">
                <a:latin typeface="Verdana"/>
                <a:cs typeface="Verdana"/>
              </a:rPr>
              <a:t> </a:t>
            </a:r>
            <a:r>
              <a:rPr lang="en-GB" sz="1000" spc="-10" dirty="0">
                <a:latin typeface="Verdana"/>
                <a:cs typeface="Verdana"/>
              </a:rPr>
              <a:t>T</a:t>
            </a:r>
            <a:r>
              <a:rPr sz="1000" spc="-5" dirty="0">
                <a:latin typeface="Verdana"/>
                <a:cs typeface="Verdana"/>
              </a:rPr>
              <a:t>his is because more </a:t>
            </a:r>
            <a:r>
              <a:rPr sz="1000" dirty="0">
                <a:latin typeface="Verdana"/>
                <a:cs typeface="Verdana"/>
              </a:rPr>
              <a:t>men </a:t>
            </a:r>
            <a:r>
              <a:rPr sz="1000" spc="-5" dirty="0">
                <a:latin typeface="Verdana"/>
                <a:cs typeface="Verdana"/>
              </a:rPr>
              <a:t>hold positions </a:t>
            </a:r>
            <a:r>
              <a:rPr sz="1000" dirty="0">
                <a:latin typeface="Verdana"/>
                <a:cs typeface="Verdana"/>
              </a:rPr>
              <a:t>where </a:t>
            </a:r>
            <a:r>
              <a:rPr sz="1000" spc="-5" dirty="0">
                <a:latin typeface="Verdana"/>
                <a:cs typeface="Verdana"/>
              </a:rPr>
              <a:t>they are entitled to</a:t>
            </a:r>
            <a:r>
              <a:rPr sz="1000" spc="20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bonuses.</a:t>
            </a:r>
            <a:endParaRPr sz="1000" dirty="0">
              <a:latin typeface="Verdana"/>
              <a:cs typeface="Verdana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D616AE0-AB12-52DD-BD53-39BD5412A83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6765"/>
          <a:stretch/>
        </p:blipFill>
        <p:spPr>
          <a:xfrm>
            <a:off x="9745569" y="141456"/>
            <a:ext cx="2429214" cy="111568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6271" y="1117914"/>
            <a:ext cx="4745355" cy="3058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Verdana"/>
                <a:cs typeface="Verdana"/>
              </a:rPr>
              <a:t>What </a:t>
            </a:r>
            <a:r>
              <a:rPr sz="1200" b="1" dirty="0">
                <a:latin typeface="Verdana"/>
                <a:cs typeface="Verdana"/>
              </a:rPr>
              <a:t>are we </a:t>
            </a:r>
            <a:r>
              <a:rPr sz="1200" b="1" spc="-5" dirty="0">
                <a:latin typeface="Verdana"/>
                <a:cs typeface="Verdana"/>
              </a:rPr>
              <a:t>doing </a:t>
            </a:r>
            <a:r>
              <a:rPr sz="1200" b="1" dirty="0">
                <a:latin typeface="Verdana"/>
                <a:cs typeface="Verdana"/>
              </a:rPr>
              <a:t>to </a:t>
            </a:r>
            <a:r>
              <a:rPr sz="1200" b="1" spc="-5" dirty="0">
                <a:latin typeface="Verdana"/>
                <a:cs typeface="Verdana"/>
              </a:rPr>
              <a:t>address our gender </a:t>
            </a:r>
            <a:r>
              <a:rPr sz="1200" b="1" dirty="0">
                <a:latin typeface="Verdana"/>
                <a:cs typeface="Verdana"/>
              </a:rPr>
              <a:t>pay</a:t>
            </a:r>
            <a:r>
              <a:rPr sz="1200" b="1" spc="-5" dirty="0">
                <a:latin typeface="Verdana"/>
                <a:cs typeface="Verdana"/>
              </a:rPr>
              <a:t> </a:t>
            </a:r>
            <a:r>
              <a:rPr sz="1200" b="1" dirty="0">
                <a:latin typeface="Verdana"/>
                <a:cs typeface="Verdana"/>
              </a:rPr>
              <a:t>gap?</a:t>
            </a:r>
            <a:endParaRPr sz="1200" dirty="0">
              <a:latin typeface="Verdana"/>
              <a:cs typeface="Verdana"/>
            </a:endParaRPr>
          </a:p>
          <a:p>
            <a:pPr marL="12700" marR="5080">
              <a:lnSpc>
                <a:spcPct val="107200"/>
              </a:lnSpc>
              <a:spcBef>
                <a:spcPts val="795"/>
              </a:spcBef>
            </a:pPr>
            <a:r>
              <a:rPr sz="1200" spc="-30" dirty="0">
                <a:latin typeface="Verdana"/>
                <a:cs typeface="Verdana"/>
              </a:rPr>
              <a:t>We </a:t>
            </a:r>
            <a:r>
              <a:rPr sz="1200" spc="-5" dirty="0">
                <a:latin typeface="Verdana"/>
                <a:cs typeface="Verdana"/>
              </a:rPr>
              <a:t>are not happy with our gender </a:t>
            </a:r>
            <a:r>
              <a:rPr sz="1200" spc="-10" dirty="0">
                <a:latin typeface="Verdana"/>
                <a:cs typeface="Verdana"/>
              </a:rPr>
              <a:t>pay </a:t>
            </a:r>
            <a:r>
              <a:rPr sz="1200" spc="-5" dirty="0">
                <a:latin typeface="Verdana"/>
                <a:cs typeface="Verdana"/>
              </a:rPr>
              <a:t>gap even though it  compares </a:t>
            </a:r>
            <a:r>
              <a:rPr sz="1200" spc="-10" dirty="0">
                <a:latin typeface="Verdana"/>
                <a:cs typeface="Verdana"/>
              </a:rPr>
              <a:t>favourably </a:t>
            </a:r>
            <a:r>
              <a:rPr sz="1200" spc="-5" dirty="0">
                <a:latin typeface="Verdana"/>
                <a:cs typeface="Verdana"/>
              </a:rPr>
              <a:t>with others. </a:t>
            </a:r>
            <a:r>
              <a:rPr sz="1200" spc="-30" dirty="0">
                <a:latin typeface="Verdana"/>
                <a:cs typeface="Verdana"/>
              </a:rPr>
              <a:t>We </a:t>
            </a:r>
            <a:r>
              <a:rPr sz="1200" spc="-5" dirty="0">
                <a:latin typeface="Verdana"/>
                <a:cs typeface="Verdana"/>
              </a:rPr>
              <a:t>are committed to doing  everything </a:t>
            </a:r>
            <a:r>
              <a:rPr sz="1200" dirty="0">
                <a:latin typeface="Verdana"/>
                <a:cs typeface="Verdana"/>
              </a:rPr>
              <a:t>we </a:t>
            </a:r>
            <a:r>
              <a:rPr sz="1200" spc="-5" dirty="0">
                <a:latin typeface="Verdana"/>
                <a:cs typeface="Verdana"/>
              </a:rPr>
              <a:t>can to reduce the </a:t>
            </a:r>
            <a:r>
              <a:rPr sz="1200" spc="-10" dirty="0">
                <a:latin typeface="Verdana"/>
                <a:cs typeface="Verdana"/>
              </a:rPr>
              <a:t>gap. </a:t>
            </a:r>
            <a:r>
              <a:rPr sz="1200" spc="-25" dirty="0">
                <a:latin typeface="Verdana"/>
                <a:cs typeface="Verdana"/>
              </a:rPr>
              <a:t>However, </a:t>
            </a:r>
            <a:r>
              <a:rPr sz="1200" dirty="0">
                <a:latin typeface="Verdana"/>
                <a:cs typeface="Verdana"/>
              </a:rPr>
              <a:t>we </a:t>
            </a:r>
            <a:r>
              <a:rPr sz="1200" spc="-5" dirty="0">
                <a:latin typeface="Verdana"/>
                <a:cs typeface="Verdana"/>
              </a:rPr>
              <a:t>also know  this is </a:t>
            </a:r>
            <a:r>
              <a:rPr sz="1200" dirty="0">
                <a:latin typeface="Verdana"/>
                <a:cs typeface="Verdana"/>
              </a:rPr>
              <a:t>a </a:t>
            </a:r>
            <a:r>
              <a:rPr sz="1200" spc="-10" dirty="0">
                <a:latin typeface="Verdana"/>
                <a:cs typeface="Verdana"/>
              </a:rPr>
              <a:t>difficult </a:t>
            </a:r>
            <a:r>
              <a:rPr sz="1200" spc="-5" dirty="0">
                <a:latin typeface="Verdana"/>
                <a:cs typeface="Verdana"/>
              </a:rPr>
              <a:t>task. </a:t>
            </a:r>
            <a:r>
              <a:rPr sz="1200" spc="-10" dirty="0">
                <a:latin typeface="Verdana"/>
                <a:cs typeface="Verdana"/>
              </a:rPr>
              <a:t>For </a:t>
            </a:r>
            <a:r>
              <a:rPr sz="1200" spc="-5" dirty="0">
                <a:latin typeface="Verdana"/>
                <a:cs typeface="Verdana"/>
              </a:rPr>
              <a:t>example, </a:t>
            </a:r>
            <a:r>
              <a:rPr sz="1200" dirty="0">
                <a:latin typeface="Verdana"/>
                <a:cs typeface="Verdana"/>
              </a:rPr>
              <a:t>we </a:t>
            </a:r>
            <a:r>
              <a:rPr sz="1200" spc="-10" dirty="0">
                <a:latin typeface="Verdana"/>
                <a:cs typeface="Verdana"/>
              </a:rPr>
              <a:t>have </a:t>
            </a:r>
            <a:r>
              <a:rPr sz="1200" spc="-5" dirty="0">
                <a:latin typeface="Verdana"/>
                <a:cs typeface="Verdana"/>
              </a:rPr>
              <a:t>no control over  what people choose to study </a:t>
            </a:r>
            <a:r>
              <a:rPr sz="1200" dirty="0">
                <a:latin typeface="Verdana"/>
                <a:cs typeface="Verdana"/>
              </a:rPr>
              <a:t>or </a:t>
            </a:r>
            <a:r>
              <a:rPr sz="1200" spc="-5" dirty="0">
                <a:latin typeface="Verdana"/>
                <a:cs typeface="Verdana"/>
              </a:rPr>
              <a:t>the </a:t>
            </a:r>
            <a:r>
              <a:rPr sz="1200" dirty="0">
                <a:latin typeface="Verdana"/>
                <a:cs typeface="Verdana"/>
              </a:rPr>
              <a:t>career </a:t>
            </a:r>
            <a:r>
              <a:rPr sz="1200" spc="-5" dirty="0">
                <a:latin typeface="Verdana"/>
                <a:cs typeface="Verdana"/>
              </a:rPr>
              <a:t>choices that they  make.</a:t>
            </a:r>
            <a:endParaRPr sz="1200" dirty="0">
              <a:latin typeface="Verdana"/>
              <a:cs typeface="Verdana"/>
            </a:endParaRPr>
          </a:p>
          <a:p>
            <a:pPr marL="12700" marR="70485">
              <a:lnSpc>
                <a:spcPct val="106700"/>
              </a:lnSpc>
              <a:spcBef>
                <a:spcPts val="805"/>
              </a:spcBef>
            </a:pPr>
            <a:r>
              <a:rPr sz="1200" spc="-5" dirty="0">
                <a:latin typeface="Verdana"/>
                <a:cs typeface="Verdana"/>
              </a:rPr>
              <a:t>So </a:t>
            </a:r>
            <a:r>
              <a:rPr sz="1200" spc="-45" dirty="0">
                <a:latin typeface="Verdana"/>
                <a:cs typeface="Verdana"/>
              </a:rPr>
              <a:t>far, </a:t>
            </a:r>
            <a:r>
              <a:rPr sz="1200" dirty="0">
                <a:latin typeface="Verdana"/>
                <a:cs typeface="Verdana"/>
              </a:rPr>
              <a:t>we </a:t>
            </a:r>
            <a:r>
              <a:rPr sz="1200" spc="-10" dirty="0">
                <a:latin typeface="Verdana"/>
                <a:cs typeface="Verdana"/>
              </a:rPr>
              <a:t>have </a:t>
            </a:r>
            <a:r>
              <a:rPr sz="1200" spc="-5" dirty="0">
                <a:latin typeface="Verdana"/>
                <a:cs typeface="Verdana"/>
              </a:rPr>
              <a:t>taken the following steps to promote gender  </a:t>
            </a:r>
            <a:r>
              <a:rPr sz="1200" spc="-10" dirty="0">
                <a:latin typeface="Verdana"/>
                <a:cs typeface="Verdana"/>
              </a:rPr>
              <a:t>diversity:</a:t>
            </a:r>
            <a:endParaRPr sz="1200" dirty="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900"/>
              </a:spcBef>
              <a:buSzPct val="83333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200" spc="-5" dirty="0">
                <a:latin typeface="Verdana"/>
                <a:cs typeface="Verdana"/>
              </a:rPr>
              <a:t>Introduced an enhanced maternity </a:t>
            </a:r>
            <a:r>
              <a:rPr sz="1200" spc="-10" dirty="0">
                <a:latin typeface="Verdana"/>
                <a:cs typeface="Verdana"/>
              </a:rPr>
              <a:t>leave </a:t>
            </a:r>
            <a:r>
              <a:rPr sz="1200" spc="-5" dirty="0">
                <a:latin typeface="Verdana"/>
                <a:cs typeface="Verdana"/>
              </a:rPr>
              <a:t>and </a:t>
            </a:r>
            <a:r>
              <a:rPr sz="1200" spc="-10" dirty="0">
                <a:latin typeface="Verdana"/>
                <a:cs typeface="Verdana"/>
              </a:rPr>
              <a:t>pay</a:t>
            </a:r>
            <a:r>
              <a:rPr sz="1200" spc="135" dirty="0">
                <a:latin typeface="Verdana"/>
                <a:cs typeface="Verdana"/>
              </a:rPr>
              <a:t> </a:t>
            </a:r>
            <a:r>
              <a:rPr sz="1200" spc="-25" dirty="0">
                <a:latin typeface="Verdana"/>
                <a:cs typeface="Verdana"/>
              </a:rPr>
              <a:t>policy.</a:t>
            </a:r>
            <a:endParaRPr sz="1200" dirty="0">
              <a:latin typeface="Verdana"/>
              <a:cs typeface="Verdana"/>
            </a:endParaRPr>
          </a:p>
          <a:p>
            <a:pPr marL="355600" marR="28575" indent="-342900">
              <a:lnSpc>
                <a:spcPct val="106700"/>
              </a:lnSpc>
              <a:spcBef>
                <a:spcPts val="10"/>
              </a:spcBef>
              <a:buSzPct val="83333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200" spc="-5" dirty="0">
                <a:latin typeface="Verdana"/>
                <a:cs typeface="Verdana"/>
              </a:rPr>
              <a:t>Introduced </a:t>
            </a:r>
            <a:r>
              <a:rPr sz="1200" dirty="0">
                <a:latin typeface="Verdana"/>
                <a:cs typeface="Verdana"/>
              </a:rPr>
              <a:t>a </a:t>
            </a:r>
            <a:r>
              <a:rPr sz="1200" spc="-5" dirty="0">
                <a:latin typeface="Verdana"/>
                <a:cs typeface="Verdana"/>
              </a:rPr>
              <a:t>more flexible approach to </a:t>
            </a:r>
            <a:r>
              <a:rPr sz="1200" spc="-10" dirty="0">
                <a:latin typeface="Verdana"/>
                <a:cs typeface="Verdana"/>
              </a:rPr>
              <a:t>hybrid </a:t>
            </a:r>
            <a:r>
              <a:rPr sz="1200" spc="-5" dirty="0">
                <a:latin typeface="Verdana"/>
                <a:cs typeface="Verdana"/>
              </a:rPr>
              <a:t>and home  working.</a:t>
            </a:r>
            <a:endParaRPr sz="1200" dirty="0">
              <a:latin typeface="Verdana"/>
              <a:cs typeface="Verdana"/>
            </a:endParaRPr>
          </a:p>
          <a:p>
            <a:pPr marL="355600" marR="444500" indent="-342900">
              <a:lnSpc>
                <a:spcPts val="1550"/>
              </a:lnSpc>
              <a:spcBef>
                <a:spcPts val="55"/>
              </a:spcBef>
              <a:buSzPct val="83333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200" spc="-5" dirty="0">
                <a:latin typeface="Verdana"/>
                <a:cs typeface="Verdana"/>
              </a:rPr>
              <a:t>Introduced more </a:t>
            </a:r>
            <a:r>
              <a:rPr sz="1200" spc="-10" dirty="0">
                <a:latin typeface="Verdana"/>
                <a:cs typeface="Verdana"/>
              </a:rPr>
              <a:t>flexibility </a:t>
            </a:r>
            <a:r>
              <a:rPr sz="1200" dirty="0">
                <a:latin typeface="Verdana"/>
                <a:cs typeface="Verdana"/>
              </a:rPr>
              <a:t>on </a:t>
            </a:r>
            <a:r>
              <a:rPr sz="1200" spc="-5" dirty="0">
                <a:latin typeface="Verdana"/>
                <a:cs typeface="Verdana"/>
              </a:rPr>
              <a:t>working times to </a:t>
            </a:r>
            <a:r>
              <a:rPr sz="1200" spc="-10" dirty="0">
                <a:latin typeface="Verdana"/>
                <a:cs typeface="Verdana"/>
              </a:rPr>
              <a:t>suit  </a:t>
            </a:r>
            <a:r>
              <a:rPr sz="1200" spc="-5" dirty="0">
                <a:latin typeface="Verdana"/>
                <a:cs typeface="Verdana"/>
              </a:rPr>
              <a:t>childcare</a:t>
            </a:r>
            <a:r>
              <a:rPr sz="1200" spc="1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needs.</a:t>
            </a:r>
            <a:endParaRPr sz="12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6271" y="4343400"/>
            <a:ext cx="4968875" cy="16732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9525">
              <a:lnSpc>
                <a:spcPct val="107100"/>
              </a:lnSpc>
              <a:spcBef>
                <a:spcPts val="105"/>
              </a:spcBef>
            </a:pPr>
            <a:r>
              <a:rPr sz="1200" dirty="0">
                <a:latin typeface="Verdana"/>
                <a:cs typeface="Verdana"/>
              </a:rPr>
              <a:t>By </a:t>
            </a:r>
            <a:r>
              <a:rPr sz="1200" spc="-5" dirty="0">
                <a:latin typeface="Verdana"/>
                <a:cs typeface="Verdana"/>
              </a:rPr>
              <a:t>themselves, none </a:t>
            </a:r>
            <a:r>
              <a:rPr sz="1200" dirty="0">
                <a:latin typeface="Verdana"/>
                <a:cs typeface="Verdana"/>
              </a:rPr>
              <a:t>of </a:t>
            </a:r>
            <a:r>
              <a:rPr sz="1200" spc="-5" dirty="0">
                <a:latin typeface="Verdana"/>
                <a:cs typeface="Verdana"/>
              </a:rPr>
              <a:t>these </a:t>
            </a:r>
            <a:r>
              <a:rPr sz="1200" spc="-10" dirty="0">
                <a:latin typeface="Verdana"/>
                <a:cs typeface="Verdana"/>
              </a:rPr>
              <a:t>initiatives </a:t>
            </a:r>
            <a:r>
              <a:rPr sz="1200" spc="-5" dirty="0">
                <a:latin typeface="Verdana"/>
                <a:cs typeface="Verdana"/>
              </a:rPr>
              <a:t>will remove the gender  </a:t>
            </a:r>
            <a:r>
              <a:rPr sz="1200" spc="-10" dirty="0">
                <a:latin typeface="Verdana"/>
                <a:cs typeface="Verdana"/>
              </a:rPr>
              <a:t>pay </a:t>
            </a:r>
            <a:r>
              <a:rPr sz="1200" spc="-5" dirty="0">
                <a:latin typeface="Verdana"/>
                <a:cs typeface="Verdana"/>
              </a:rPr>
              <a:t>gap </a:t>
            </a:r>
            <a:r>
              <a:rPr sz="1200" dirty="0">
                <a:latin typeface="Verdana"/>
                <a:cs typeface="Verdana"/>
              </a:rPr>
              <a:t>- </a:t>
            </a:r>
            <a:r>
              <a:rPr sz="1200" spc="-5" dirty="0">
                <a:latin typeface="Verdana"/>
                <a:cs typeface="Verdana"/>
              </a:rPr>
              <a:t>and it </a:t>
            </a:r>
            <a:r>
              <a:rPr sz="1200" spc="-10" dirty="0">
                <a:latin typeface="Verdana"/>
                <a:cs typeface="Verdana"/>
              </a:rPr>
              <a:t>may </a:t>
            </a:r>
            <a:r>
              <a:rPr sz="1200" spc="-5" dirty="0">
                <a:latin typeface="Verdana"/>
                <a:cs typeface="Verdana"/>
              </a:rPr>
              <a:t>be </a:t>
            </a:r>
            <a:r>
              <a:rPr sz="1200" spc="-10" dirty="0">
                <a:latin typeface="Verdana"/>
                <a:cs typeface="Verdana"/>
              </a:rPr>
              <a:t>several </a:t>
            </a:r>
            <a:r>
              <a:rPr sz="1200" spc="-5" dirty="0">
                <a:latin typeface="Verdana"/>
                <a:cs typeface="Verdana"/>
              </a:rPr>
              <a:t>years before some </a:t>
            </a:r>
            <a:r>
              <a:rPr sz="1200" spc="-10" dirty="0">
                <a:latin typeface="Verdana"/>
                <a:cs typeface="Verdana"/>
              </a:rPr>
              <a:t>have any  </a:t>
            </a:r>
            <a:r>
              <a:rPr sz="1200" spc="-5" dirty="0">
                <a:latin typeface="Verdana"/>
                <a:cs typeface="Verdana"/>
              </a:rPr>
              <a:t>impact at </a:t>
            </a:r>
            <a:r>
              <a:rPr sz="1200" spc="-10" dirty="0">
                <a:latin typeface="Verdana"/>
                <a:cs typeface="Verdana"/>
              </a:rPr>
              <a:t>all. </a:t>
            </a:r>
            <a:r>
              <a:rPr sz="1200" spc="-5" dirty="0">
                <a:latin typeface="Verdana"/>
                <a:cs typeface="Verdana"/>
              </a:rPr>
              <a:t>In the meantime, every year </a:t>
            </a:r>
            <a:r>
              <a:rPr sz="1200" dirty="0">
                <a:latin typeface="Verdana"/>
                <a:cs typeface="Verdana"/>
              </a:rPr>
              <a:t>we </a:t>
            </a:r>
            <a:r>
              <a:rPr sz="1200" spc="-5" dirty="0">
                <a:latin typeface="Verdana"/>
                <a:cs typeface="Verdana"/>
              </a:rPr>
              <a:t>will tell you what  </a:t>
            </a:r>
            <a:r>
              <a:rPr sz="1200" dirty="0">
                <a:latin typeface="Verdana"/>
                <a:cs typeface="Verdana"/>
              </a:rPr>
              <a:t>we're </a:t>
            </a:r>
            <a:r>
              <a:rPr sz="1200" spc="-5" dirty="0">
                <a:latin typeface="Verdana"/>
                <a:cs typeface="Verdana"/>
              </a:rPr>
              <a:t>doing to reduce the gender </a:t>
            </a:r>
            <a:r>
              <a:rPr sz="1200" spc="-10" dirty="0">
                <a:latin typeface="Verdana"/>
                <a:cs typeface="Verdana"/>
              </a:rPr>
              <a:t>pay </a:t>
            </a:r>
            <a:r>
              <a:rPr sz="1200" spc="-5" dirty="0">
                <a:latin typeface="Verdana"/>
                <a:cs typeface="Verdana"/>
              </a:rPr>
              <a:t>gap and the progress that  </a:t>
            </a:r>
            <a:r>
              <a:rPr sz="1200" dirty="0">
                <a:latin typeface="Verdana"/>
                <a:cs typeface="Verdana"/>
              </a:rPr>
              <a:t>we're</a:t>
            </a:r>
            <a:r>
              <a:rPr sz="1200" spc="-1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making.</a:t>
            </a:r>
            <a:endParaRPr sz="1200" dirty="0">
              <a:latin typeface="Verdana"/>
              <a:cs typeface="Verdana"/>
            </a:endParaRPr>
          </a:p>
          <a:p>
            <a:pPr marL="12700" marR="5080" algn="just">
              <a:lnSpc>
                <a:spcPct val="100000"/>
              </a:lnSpc>
              <a:spcBef>
                <a:spcPts val="935"/>
              </a:spcBef>
            </a:pPr>
            <a:r>
              <a:rPr sz="1200" spc="-5" dirty="0">
                <a:latin typeface="Verdana"/>
                <a:cs typeface="Verdana"/>
              </a:rPr>
              <a:t>Right </a:t>
            </a:r>
            <a:r>
              <a:rPr sz="1200" spc="-10" dirty="0">
                <a:latin typeface="Verdana"/>
                <a:cs typeface="Verdana"/>
              </a:rPr>
              <a:t>now, </a:t>
            </a:r>
            <a:r>
              <a:rPr sz="1200" dirty="0">
                <a:latin typeface="Verdana"/>
                <a:cs typeface="Verdana"/>
              </a:rPr>
              <a:t>we </a:t>
            </a:r>
            <a:r>
              <a:rPr sz="1200" spc="-10" dirty="0">
                <a:latin typeface="Verdana"/>
                <a:cs typeface="Verdana"/>
              </a:rPr>
              <a:t>have </a:t>
            </a:r>
            <a:r>
              <a:rPr sz="1200" spc="-5" dirty="0">
                <a:latin typeface="Verdana"/>
                <a:cs typeface="Verdana"/>
              </a:rPr>
              <a:t>plans to extend our evidence-gathering. </a:t>
            </a:r>
            <a:r>
              <a:rPr sz="1200" spc="-30" dirty="0">
                <a:latin typeface="Verdana"/>
                <a:cs typeface="Verdana"/>
              </a:rPr>
              <a:t>We  </a:t>
            </a:r>
            <a:r>
              <a:rPr sz="1200" spc="-5" dirty="0">
                <a:latin typeface="Verdana"/>
                <a:cs typeface="Verdana"/>
              </a:rPr>
              <a:t>are asking for your help to </a:t>
            </a:r>
            <a:r>
              <a:rPr sz="1200" dirty="0">
                <a:latin typeface="Verdana"/>
                <a:cs typeface="Verdana"/>
              </a:rPr>
              <a:t>work </a:t>
            </a:r>
            <a:r>
              <a:rPr sz="1200" spc="-5" dirty="0">
                <a:latin typeface="Verdana"/>
                <a:cs typeface="Verdana"/>
              </a:rPr>
              <a:t>out the barriers and the drivers  for </a:t>
            </a:r>
            <a:r>
              <a:rPr sz="1200" dirty="0">
                <a:latin typeface="Verdana"/>
                <a:cs typeface="Verdana"/>
              </a:rPr>
              <a:t>women</a:t>
            </a:r>
            <a:r>
              <a:rPr sz="1200" spc="-5" dirty="0">
                <a:latin typeface="Verdana"/>
                <a:cs typeface="Verdana"/>
              </a:rPr>
              <a:t> employees.</a:t>
            </a:r>
            <a:endParaRPr sz="12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70040" y="1117914"/>
            <a:ext cx="21501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Verdana"/>
                <a:cs typeface="Verdana"/>
              </a:rPr>
              <a:t>Over the next </a:t>
            </a:r>
            <a:r>
              <a:rPr sz="1200" spc="-40" dirty="0">
                <a:latin typeface="Verdana"/>
                <a:cs typeface="Verdana"/>
              </a:rPr>
              <a:t>year, </a:t>
            </a:r>
            <a:r>
              <a:rPr sz="1200" dirty="0">
                <a:latin typeface="Verdana"/>
                <a:cs typeface="Verdana"/>
              </a:rPr>
              <a:t>we</a:t>
            </a:r>
            <a:r>
              <a:rPr sz="1200" spc="4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will:</a:t>
            </a:r>
            <a:endParaRPr sz="12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74956" y="1437824"/>
            <a:ext cx="4672330" cy="2341024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204"/>
              </a:spcBef>
              <a:buSzPct val="83333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lang="en-GB" sz="1200" spc="-5" dirty="0">
                <a:latin typeface="Verdana"/>
                <a:cs typeface="Verdana"/>
              </a:rPr>
              <a:t>Commit to reviewing our Pay &amp; Benefit strategy on a regular basis</a:t>
            </a:r>
            <a:r>
              <a:rPr sz="1200" spc="-5" dirty="0">
                <a:latin typeface="Verdana"/>
                <a:cs typeface="Verdana"/>
              </a:rPr>
              <a:t>;</a:t>
            </a:r>
            <a:endParaRPr lang="en-GB" sz="1200" spc="-5" dirty="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204"/>
              </a:spcBef>
              <a:buSzPct val="83333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lang="en-GB" sz="1200" spc="-5" dirty="0">
                <a:latin typeface="Verdana"/>
                <a:cs typeface="Verdana"/>
              </a:rPr>
              <a:t>Continue to collaborate with the Armed Forces redeployment partners to attract veterans and their family members;</a:t>
            </a:r>
            <a:endParaRPr sz="1200" dirty="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SzPct val="83333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lang="en-GB" sz="1200" spc="-5" dirty="0">
                <a:latin typeface="Verdana"/>
                <a:cs typeface="Verdana"/>
              </a:rPr>
              <a:t>C</a:t>
            </a:r>
            <a:r>
              <a:rPr sz="1200" spc="-5" dirty="0" err="1">
                <a:latin typeface="Verdana"/>
                <a:cs typeface="Verdana"/>
              </a:rPr>
              <a:t>ontinue</a:t>
            </a:r>
            <a:r>
              <a:rPr sz="1200" spc="-5" dirty="0">
                <a:latin typeface="Verdana"/>
                <a:cs typeface="Verdana"/>
              </a:rPr>
              <a:t> to use apprenticeship schemes in other</a:t>
            </a:r>
            <a:r>
              <a:rPr sz="1200" spc="8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areas</a:t>
            </a:r>
            <a:endParaRPr sz="1200" dirty="0">
              <a:latin typeface="Verdana"/>
              <a:cs typeface="Verdana"/>
            </a:endParaRPr>
          </a:p>
          <a:p>
            <a:pPr marL="355600" marR="5080">
              <a:lnSpc>
                <a:spcPct val="106700"/>
              </a:lnSpc>
              <a:spcBef>
                <a:spcPts val="10"/>
              </a:spcBef>
            </a:pPr>
            <a:r>
              <a:rPr sz="1200" dirty="0">
                <a:latin typeface="Verdana"/>
                <a:cs typeface="Verdana"/>
              </a:rPr>
              <a:t>of </a:t>
            </a:r>
            <a:r>
              <a:rPr sz="1200" spc="-5" dirty="0">
                <a:latin typeface="Verdana"/>
                <a:cs typeface="Verdana"/>
              </a:rPr>
              <a:t>the business such as </a:t>
            </a:r>
            <a:r>
              <a:rPr sz="1200" spc="-60" dirty="0">
                <a:latin typeface="Verdana"/>
                <a:cs typeface="Verdana"/>
              </a:rPr>
              <a:t>IT, </a:t>
            </a:r>
            <a:r>
              <a:rPr sz="1200" dirty="0">
                <a:latin typeface="Verdana"/>
                <a:cs typeface="Verdana"/>
              </a:rPr>
              <a:t>HR, </a:t>
            </a:r>
            <a:r>
              <a:rPr sz="1200" spc="-5" dirty="0">
                <a:latin typeface="Verdana"/>
                <a:cs typeface="Verdana"/>
              </a:rPr>
              <a:t>marketing and customer  service with </a:t>
            </a:r>
            <a:r>
              <a:rPr sz="1200" dirty="0">
                <a:latin typeface="Verdana"/>
                <a:cs typeface="Verdana"/>
              </a:rPr>
              <a:t>a </a:t>
            </a:r>
            <a:r>
              <a:rPr sz="1200" spc="-5" dirty="0">
                <a:latin typeface="Verdana"/>
                <a:cs typeface="Verdana"/>
              </a:rPr>
              <a:t>view </a:t>
            </a:r>
            <a:r>
              <a:rPr sz="1200" dirty="0">
                <a:latin typeface="Verdana"/>
                <a:cs typeface="Verdana"/>
              </a:rPr>
              <a:t>of </a:t>
            </a:r>
            <a:r>
              <a:rPr sz="1200" spc="-10" dirty="0">
                <a:latin typeface="Verdana"/>
                <a:cs typeface="Verdana"/>
              </a:rPr>
              <a:t>attracting </a:t>
            </a:r>
            <a:r>
              <a:rPr sz="1200" spc="-5" dirty="0">
                <a:latin typeface="Verdana"/>
                <a:cs typeface="Verdana"/>
              </a:rPr>
              <a:t>more </a:t>
            </a:r>
            <a:r>
              <a:rPr sz="1200" dirty="0">
                <a:latin typeface="Verdana"/>
                <a:cs typeface="Verdana"/>
              </a:rPr>
              <a:t>women </a:t>
            </a:r>
            <a:r>
              <a:rPr sz="1200" spc="-5" dirty="0">
                <a:latin typeface="Verdana"/>
                <a:cs typeface="Verdana"/>
              </a:rPr>
              <a:t>into the  business.</a:t>
            </a:r>
            <a:endParaRPr lang="en-GB" sz="1200" spc="-5" dirty="0">
              <a:latin typeface="Verdana"/>
              <a:cs typeface="Verdana"/>
            </a:endParaRPr>
          </a:p>
          <a:p>
            <a:pPr marL="355600" marR="5080">
              <a:lnSpc>
                <a:spcPct val="106700"/>
              </a:lnSpc>
              <a:spcBef>
                <a:spcPts val="10"/>
              </a:spcBef>
            </a:pPr>
            <a:r>
              <a:rPr lang="en-GB" sz="1200" spc="-5" dirty="0">
                <a:latin typeface="Verdana"/>
                <a:cs typeface="Verdana"/>
              </a:rPr>
              <a:t>To provide more flexible/part-time opportunities to attract a diverse workforce.</a:t>
            </a:r>
          </a:p>
          <a:p>
            <a:pPr marL="355600" marR="5080">
              <a:lnSpc>
                <a:spcPct val="106700"/>
              </a:lnSpc>
              <a:spcBef>
                <a:spcPts val="10"/>
              </a:spcBef>
            </a:pPr>
            <a:endParaRPr sz="120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70040" y="3142035"/>
            <a:ext cx="4570730" cy="22974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700"/>
              </a:lnSpc>
              <a:spcBef>
                <a:spcPts val="100"/>
              </a:spcBef>
            </a:pPr>
            <a:endParaRPr lang="en-GB" sz="1200" spc="-10" dirty="0">
              <a:latin typeface="Verdana"/>
              <a:cs typeface="Verdana"/>
            </a:endParaRPr>
          </a:p>
          <a:p>
            <a:pPr marL="12700" marR="5080">
              <a:lnSpc>
                <a:spcPct val="106700"/>
              </a:lnSpc>
              <a:spcBef>
                <a:spcPts val="100"/>
              </a:spcBef>
            </a:pPr>
            <a:endParaRPr lang="en-GB" sz="1200" spc="-10" dirty="0">
              <a:latin typeface="Verdana"/>
              <a:cs typeface="Verdana"/>
            </a:endParaRPr>
          </a:p>
          <a:p>
            <a:pPr marL="12700" marR="5080">
              <a:lnSpc>
                <a:spcPct val="106700"/>
              </a:lnSpc>
              <a:spcBef>
                <a:spcPts val="100"/>
              </a:spcBef>
            </a:pPr>
            <a:endParaRPr lang="en-GB" sz="1200" spc="-10" dirty="0">
              <a:latin typeface="Verdana"/>
              <a:cs typeface="Verdana"/>
            </a:endParaRPr>
          </a:p>
          <a:p>
            <a:pPr marL="12700" marR="5080">
              <a:lnSpc>
                <a:spcPct val="106700"/>
              </a:lnSpc>
              <a:spcBef>
                <a:spcPts val="100"/>
              </a:spcBef>
            </a:pPr>
            <a:endParaRPr lang="en-GB" sz="1200" spc="-10" dirty="0">
              <a:latin typeface="Verdana"/>
              <a:cs typeface="Verdana"/>
            </a:endParaRPr>
          </a:p>
          <a:p>
            <a:pPr marL="12700" marR="5080">
              <a:lnSpc>
                <a:spcPct val="106700"/>
              </a:lnSpc>
              <a:spcBef>
                <a:spcPts val="100"/>
              </a:spcBef>
            </a:pPr>
            <a:endParaRPr lang="en-GB" sz="1200" spc="-10" dirty="0">
              <a:latin typeface="Verdana"/>
              <a:cs typeface="Verdana"/>
            </a:endParaRPr>
          </a:p>
          <a:p>
            <a:pPr marL="12700" marR="5080">
              <a:lnSpc>
                <a:spcPct val="106700"/>
              </a:lnSpc>
              <a:spcBef>
                <a:spcPts val="100"/>
              </a:spcBef>
            </a:pPr>
            <a:endParaRPr lang="en-GB" sz="1200" spc="-10" dirty="0">
              <a:latin typeface="Verdana"/>
              <a:cs typeface="Verdana"/>
            </a:endParaRPr>
          </a:p>
          <a:p>
            <a:pPr marL="12700" marR="5080">
              <a:lnSpc>
                <a:spcPct val="106700"/>
              </a:lnSpc>
              <a:spcBef>
                <a:spcPts val="100"/>
              </a:spcBef>
            </a:pPr>
            <a:endParaRPr lang="en-GB" sz="1200" spc="-10" dirty="0">
              <a:latin typeface="Verdana"/>
              <a:cs typeface="Verdana"/>
            </a:endParaRPr>
          </a:p>
          <a:p>
            <a:pPr marL="12700" marR="5080">
              <a:lnSpc>
                <a:spcPct val="106700"/>
              </a:lnSpc>
              <a:spcBef>
                <a:spcPts val="100"/>
              </a:spcBef>
            </a:pPr>
            <a:endParaRPr lang="en-GB" sz="1200" spc="-10" dirty="0">
              <a:latin typeface="Verdana"/>
              <a:cs typeface="Verdana"/>
            </a:endParaRPr>
          </a:p>
          <a:p>
            <a:pPr marL="12700" marR="5080">
              <a:lnSpc>
                <a:spcPct val="106700"/>
              </a:lnSpc>
              <a:spcBef>
                <a:spcPts val="100"/>
              </a:spcBef>
            </a:pPr>
            <a:endParaRPr lang="en-GB" sz="1200" spc="-10" dirty="0">
              <a:latin typeface="Verdana"/>
              <a:cs typeface="Verdana"/>
            </a:endParaRPr>
          </a:p>
          <a:p>
            <a:pPr marL="12700" marR="5080">
              <a:lnSpc>
                <a:spcPct val="106700"/>
              </a:lnSpc>
              <a:spcBef>
                <a:spcPts val="100"/>
              </a:spcBef>
            </a:pPr>
            <a:endParaRPr lang="en-GB" sz="1200" spc="-10" dirty="0">
              <a:latin typeface="Verdana"/>
              <a:cs typeface="Verdana"/>
            </a:endParaRPr>
          </a:p>
          <a:p>
            <a:pPr marL="12700" marR="5080">
              <a:lnSpc>
                <a:spcPct val="106700"/>
              </a:lnSpc>
              <a:spcBef>
                <a:spcPts val="100"/>
              </a:spcBef>
            </a:pPr>
            <a:endParaRPr lang="en-GB" sz="1200" spc="-10" dirty="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57528" y="3698491"/>
            <a:ext cx="4095115" cy="12362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lang="en-GB" sz="1200" spc="-10" dirty="0">
                <a:latin typeface="Verdana"/>
                <a:cs typeface="Verdana"/>
              </a:rPr>
              <a:t>Any </a:t>
            </a:r>
            <a:r>
              <a:rPr lang="en-GB" sz="1200" spc="-5" dirty="0">
                <a:latin typeface="Verdana"/>
                <a:cs typeface="Verdana"/>
              </a:rPr>
              <a:t>further </a:t>
            </a:r>
            <a:r>
              <a:rPr lang="en-GB" sz="1200" spc="-10" dirty="0">
                <a:latin typeface="Verdana"/>
                <a:cs typeface="Verdana"/>
              </a:rPr>
              <a:t>initiatives </a:t>
            </a:r>
            <a:r>
              <a:rPr lang="en-GB" sz="1200" spc="-5" dirty="0">
                <a:latin typeface="Verdana"/>
                <a:cs typeface="Verdana"/>
              </a:rPr>
              <a:t>launched throughout the year will be  </a:t>
            </a:r>
            <a:r>
              <a:rPr lang="en-GB" sz="1200" dirty="0">
                <a:latin typeface="Verdana"/>
                <a:cs typeface="Verdana"/>
              </a:rPr>
              <a:t>reported on </a:t>
            </a:r>
            <a:r>
              <a:rPr lang="en-GB" sz="1200" spc="-5" dirty="0">
                <a:latin typeface="Verdana"/>
                <a:cs typeface="Verdana"/>
              </a:rPr>
              <a:t>the </a:t>
            </a:r>
            <a:r>
              <a:rPr lang="en-GB" sz="1200" spc="-10" dirty="0">
                <a:latin typeface="Verdana"/>
                <a:cs typeface="Verdana"/>
              </a:rPr>
              <a:t>company</a:t>
            </a:r>
            <a:r>
              <a:rPr lang="en-GB" sz="1200" spc="20" dirty="0">
                <a:latin typeface="Verdana"/>
                <a:cs typeface="Verdana"/>
              </a:rPr>
              <a:t> </a:t>
            </a:r>
            <a:r>
              <a:rPr lang="en-GB" sz="1200" spc="-10" dirty="0">
                <a:latin typeface="Verdana"/>
                <a:cs typeface="Verdana"/>
              </a:rPr>
              <a:t>intranet.</a:t>
            </a:r>
            <a:endParaRPr lang="en-GB" sz="1200" spc="-5" dirty="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endParaRPr lang="en-GB" sz="1200" spc="-5" dirty="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Verdana"/>
                <a:cs typeface="Verdana"/>
              </a:rPr>
              <a:t>I, Robert </a:t>
            </a:r>
            <a:r>
              <a:rPr sz="1200" spc="-10" dirty="0">
                <a:latin typeface="Verdana"/>
                <a:cs typeface="Verdana"/>
              </a:rPr>
              <a:t>Gittins, </a:t>
            </a:r>
            <a:r>
              <a:rPr sz="1200" spc="-5" dirty="0">
                <a:latin typeface="Verdana"/>
                <a:cs typeface="Verdana"/>
              </a:rPr>
              <a:t>Managing </a:t>
            </a:r>
            <a:r>
              <a:rPr sz="1200" spc="-25" dirty="0">
                <a:latin typeface="Verdana"/>
                <a:cs typeface="Verdana"/>
              </a:rPr>
              <a:t>Director, </a:t>
            </a:r>
            <a:r>
              <a:rPr sz="1200" spc="-5" dirty="0">
                <a:latin typeface="Verdana"/>
                <a:cs typeface="Verdana"/>
              </a:rPr>
              <a:t>confirm that the  information in this statement is</a:t>
            </a:r>
            <a:r>
              <a:rPr sz="1200" spc="5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accurate.</a:t>
            </a:r>
            <a:endParaRPr sz="12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200" spc="-5" dirty="0">
                <a:latin typeface="Arial"/>
                <a:cs typeface="Arial"/>
              </a:rPr>
              <a:t>Signed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657528" y="4725233"/>
            <a:ext cx="2029967" cy="6949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685280" y="5628382"/>
            <a:ext cx="1557655" cy="505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Verdana"/>
                <a:cs typeface="Verdana"/>
              </a:rPr>
              <a:t>Date</a:t>
            </a:r>
            <a:endParaRPr sz="12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lang="en-GB" sz="1200" dirty="0">
                <a:latin typeface="Verdana"/>
                <a:cs typeface="Verdana"/>
              </a:rPr>
              <a:t>19</a:t>
            </a:r>
            <a:r>
              <a:rPr lang="en-GB" sz="1200" baseline="30000" dirty="0">
                <a:latin typeface="Verdana"/>
                <a:cs typeface="Verdana"/>
              </a:rPr>
              <a:t>th</a:t>
            </a:r>
            <a:r>
              <a:rPr lang="en-GB" sz="1200" dirty="0">
                <a:latin typeface="Verdana"/>
                <a:cs typeface="Verdana"/>
              </a:rPr>
              <a:t> March 2025</a:t>
            </a:r>
            <a:endParaRPr sz="1200" dirty="0">
              <a:latin typeface="Verdana"/>
              <a:cs typeface="Verdana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CADE985-B8EB-11BA-1F0A-3FBBB81BC77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44443"/>
          <a:stretch/>
        </p:blipFill>
        <p:spPr>
          <a:xfrm>
            <a:off x="9681023" y="273451"/>
            <a:ext cx="2429214" cy="116437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7407</TotalTime>
  <Words>1224</Words>
  <Application>Microsoft Office PowerPoint</Application>
  <PresentationFormat>Widescreen</PresentationFormat>
  <Paragraphs>84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Verdana</vt:lpstr>
      <vt:lpstr>Office Theme</vt:lpstr>
      <vt:lpstr>PowerPoint Presentation</vt:lpstr>
      <vt:lpstr>Gender Pay Gap Analysis for  Palletways UK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Gavin McGuckin</dc:creator>
  <cp:lastModifiedBy>Edward Wilkinson</cp:lastModifiedBy>
  <cp:revision>11</cp:revision>
  <dcterms:created xsi:type="dcterms:W3CDTF">2022-03-30T09:42:16Z</dcterms:created>
  <dcterms:modified xsi:type="dcterms:W3CDTF">2025-04-14T15:45:14Z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2021-09-30T00:00:00Z</vt:filetime>
  </property>
  <property fmtid="{D5CDD505-2E9C-101B-9397-08002B2CF9AE}" pid="3" name="Creator">
    <vt:lpwstr>Acrobat PDFMaker 17 for PowerPoint</vt:lpwstr>
  </property>
  <property fmtid="{D5CDD505-2E9C-101B-9397-08002B2CF9AE}" pid="4" name="LastSaved">
    <vt:filetime>2022-03-30T00:00:00Z</vt:filetime>
  </property>
</Properties>
</file>